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81" r:id="rId6"/>
    <p:sldId id="282" r:id="rId7"/>
    <p:sldId id="284" r:id="rId8"/>
    <p:sldId id="285" r:id="rId9"/>
    <p:sldId id="261" r:id="rId10"/>
    <p:sldId id="257" r:id="rId11"/>
    <p:sldId id="262" r:id="rId12"/>
    <p:sldId id="275" r:id="rId13"/>
    <p:sldId id="263" r:id="rId14"/>
    <p:sldId id="264" r:id="rId15"/>
    <p:sldId id="276" r:id="rId16"/>
    <p:sldId id="265" r:id="rId17"/>
    <p:sldId id="266" r:id="rId18"/>
    <p:sldId id="277" r:id="rId19"/>
    <p:sldId id="268" r:id="rId20"/>
    <p:sldId id="267" r:id="rId21"/>
    <p:sldId id="278" r:id="rId22"/>
    <p:sldId id="269" r:id="rId23"/>
    <p:sldId id="270" r:id="rId24"/>
    <p:sldId id="279" r:id="rId25"/>
    <p:sldId id="271" r:id="rId26"/>
    <p:sldId id="272" r:id="rId27"/>
    <p:sldId id="280" r:id="rId28"/>
    <p:sldId id="273" r:id="rId29"/>
    <p:sldId id="274" r:id="rId3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9E4081-1A49-264E-9226-56C4508C12A7}" v="432" dt="2024-12-11T09:34:36.8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97" autoAdjust="0"/>
    <p:restoredTop sz="94660"/>
  </p:normalViewPr>
  <p:slideViewPr>
    <p:cSldViewPr snapToGrid="0">
      <p:cViewPr>
        <p:scale>
          <a:sx n="80" d="100"/>
          <a:sy n="80" d="100"/>
        </p:scale>
        <p:origin x="173"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h Henson" userId="85c263a8-e693-4742-9cf9-6fa19d02b960" providerId="ADAL" clId="{BD33E21D-7F9B-4D07-90E5-ACFCA6CE5F2A}"/>
    <pc:docChg chg="modSld">
      <pc:chgData name="Leah Henson" userId="85c263a8-e693-4742-9cf9-6fa19d02b960" providerId="ADAL" clId="{BD33E21D-7F9B-4D07-90E5-ACFCA6CE5F2A}" dt="2024-11-04T14:05:45.567" v="1" actId="20577"/>
      <pc:docMkLst>
        <pc:docMk/>
      </pc:docMkLst>
      <pc:sldChg chg="modSp">
        <pc:chgData name="Leah Henson" userId="85c263a8-e693-4742-9cf9-6fa19d02b960" providerId="ADAL" clId="{BD33E21D-7F9B-4D07-90E5-ACFCA6CE5F2A}" dt="2024-11-04T14:05:45.567" v="1" actId="20577"/>
        <pc:sldMkLst>
          <pc:docMk/>
          <pc:sldMk cId="462699462" sldId="273"/>
        </pc:sldMkLst>
        <pc:graphicFrameChg chg="modGraphic">
          <ac:chgData name="Leah Henson" userId="85c263a8-e693-4742-9cf9-6fa19d02b960" providerId="ADAL" clId="{BD33E21D-7F9B-4D07-90E5-ACFCA6CE5F2A}" dt="2024-11-04T14:05:45.567" v="1" actId="20577"/>
          <ac:graphicFrameMkLst>
            <pc:docMk/>
            <pc:sldMk cId="462699462" sldId="273"/>
            <ac:graphicFrameMk id="8" creationId="{FD290995-BF00-4DD6-801B-2BAC07D262B5}"/>
          </ac:graphicFrameMkLst>
        </pc:graphicFrameChg>
      </pc:sldChg>
    </pc:docChg>
  </pc:docChgLst>
  <pc:docChgLst>
    <pc:chgData name="Leah Henson" userId="S::leah.henson@phoenix.notts.sch.uk::85c263a8-e693-4742-9cf9-6fa19d02b960" providerId="AD" clId="Web-{5B9E4081-1A49-264E-9226-56C4508C12A7}"/>
    <pc:docChg chg="modSld">
      <pc:chgData name="Leah Henson" userId="S::leah.henson@phoenix.notts.sch.uk::85c263a8-e693-4742-9cf9-6fa19d02b960" providerId="AD" clId="Web-{5B9E4081-1A49-264E-9226-56C4508C12A7}" dt="2024-12-11T09:34:36.863" v="431"/>
      <pc:docMkLst>
        <pc:docMk/>
      </pc:docMkLst>
      <pc:sldChg chg="modSp">
        <pc:chgData name="Leah Henson" userId="S::leah.henson@phoenix.notts.sch.uk::85c263a8-e693-4742-9cf9-6fa19d02b960" providerId="AD" clId="Web-{5B9E4081-1A49-264E-9226-56C4508C12A7}" dt="2024-12-11T09:34:36.863" v="431"/>
        <pc:sldMkLst>
          <pc:docMk/>
          <pc:sldMk cId="2403502594" sldId="284"/>
        </pc:sldMkLst>
        <pc:graphicFrameChg chg="mod modGraphic">
          <ac:chgData name="Leah Henson" userId="S::leah.henson@phoenix.notts.sch.uk::85c263a8-e693-4742-9cf9-6fa19d02b960" providerId="AD" clId="Web-{5B9E4081-1A49-264E-9226-56C4508C12A7}" dt="2024-12-11T09:34:36.863" v="431"/>
          <ac:graphicFrameMkLst>
            <pc:docMk/>
            <pc:sldMk cId="2403502594" sldId="284"/>
            <ac:graphicFrameMk id="4" creationId="{33CEF1EA-743D-4ED6-9F94-FF67B222B3A1}"/>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A41F7-81B4-4AA2-B5E2-9EC6AA8FC3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79A372-D64B-4740-8AF8-42691B4283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59DFF6-9310-4D6B-87B4-46AA45DB8153}"/>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A4D3BC74-3B5E-4FE4-9FE5-B9D5081923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0C2BF3-7A26-420E-8C91-05D5929F2D63}"/>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2199213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7D03D-B040-44C9-BFC7-3081F40F62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9E8DE9-AC9C-4412-9F48-4D3CC2A5853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34FAC2-9948-4CD6-94AC-BE472AE64167}"/>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D1C614D7-5077-444E-94DB-F8318F6633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12A13C-0574-42B5-9832-BE52EE83E7CD}"/>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873599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35B73-3E6B-46BA-B8AD-0E988F1ECD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25A5FFF-01FC-443B-8A22-F098EDB6DC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0EA339C-58CD-46CD-BCC8-A6D660FDB89A}"/>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BF342FF6-67FF-4214-9D2F-21285E9057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846141-A210-499F-A151-20D636911676}"/>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2747323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DDADC-CAFE-470B-BCAB-8F6E77AA42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DABC23-F307-42E9-9515-9F1FDE3C63D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3E0803-ECA3-4685-B877-F48F5A2CBEE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6C2207-BD0D-40CF-BBAE-73CEF441E5B2}"/>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6" name="Footer Placeholder 5">
            <a:extLst>
              <a:ext uri="{FF2B5EF4-FFF2-40B4-BE49-F238E27FC236}">
                <a16:creationId xmlns:a16="http://schemas.microsoft.com/office/drawing/2014/main" id="{F26997FE-29F5-49A1-928E-FB711FD935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301ECD-B787-4027-9910-9B2CDF46C935}"/>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3546401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EFBE0-A517-4E0F-8DD5-066C4C0166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94E2B1-A647-4106-9CAE-92E90AAC50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7F00F24-3A67-4272-B175-452D9BECEDB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78D388-A2BC-4736-AE32-F521AFB364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FEF681-B2A8-4439-97FF-CE69A415E8A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AEDF4A-F47F-48BA-8CCE-EBB3EE06F1FE}"/>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8" name="Footer Placeholder 7">
            <a:extLst>
              <a:ext uri="{FF2B5EF4-FFF2-40B4-BE49-F238E27FC236}">
                <a16:creationId xmlns:a16="http://schemas.microsoft.com/office/drawing/2014/main" id="{B4D21B16-672D-49A4-97C8-01C0AE1A70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EA1842-CD0F-4B18-B66A-9336C5CE0D31}"/>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2422930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73C99-4DB8-4F70-920E-D8B09118BA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896CC71-D60A-49CF-90EB-5DB5EC082491}"/>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4" name="Footer Placeholder 3">
            <a:extLst>
              <a:ext uri="{FF2B5EF4-FFF2-40B4-BE49-F238E27FC236}">
                <a16:creationId xmlns:a16="http://schemas.microsoft.com/office/drawing/2014/main" id="{E95FCE0E-ED81-4E4A-A317-1D7FE28B364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02C3AB6-3248-4FC1-9D73-87097E111293}"/>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1966670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EEC2C2-1F61-4902-A580-92C47E6BD213}"/>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3" name="Footer Placeholder 2">
            <a:extLst>
              <a:ext uri="{FF2B5EF4-FFF2-40B4-BE49-F238E27FC236}">
                <a16:creationId xmlns:a16="http://schemas.microsoft.com/office/drawing/2014/main" id="{97E36863-57E6-411C-8B5F-C61A4270FD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590E53-7A1C-4829-9A55-2554AECEF083}"/>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350624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B36BF-26F4-4E64-86E1-43DAE83AAD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99948B5-0A4E-4DF9-A2CF-B48C21E251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A75094-0703-4579-9363-FCC3E0615C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630F0CA-3942-4969-A2D8-48F1E25FAE14}"/>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6" name="Footer Placeholder 5">
            <a:extLst>
              <a:ext uri="{FF2B5EF4-FFF2-40B4-BE49-F238E27FC236}">
                <a16:creationId xmlns:a16="http://schemas.microsoft.com/office/drawing/2014/main" id="{883C7935-B3F4-4759-A938-17E3DDBD93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3B1643-6269-4629-B7D3-A0AD4E65883F}"/>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1104997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9FC3D-4EF9-41F8-BD59-2BC9CE356C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6996D32-A1AB-44EB-8BAA-5988A3D57C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A8CFD14-A5B8-4454-9976-B01F7EB5E2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4E2F980-B5A7-4968-9063-E36CC8CE5680}"/>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6" name="Footer Placeholder 5">
            <a:extLst>
              <a:ext uri="{FF2B5EF4-FFF2-40B4-BE49-F238E27FC236}">
                <a16:creationId xmlns:a16="http://schemas.microsoft.com/office/drawing/2014/main" id="{1CB8E4D4-2B68-40E7-816C-EBF0C6A12A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61D82F-1C47-4809-AEF4-876B759DF30F}"/>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1368217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DAACB-5C07-49C5-8434-B923EF8353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56CCA5-47BF-4C8A-9A9F-DF9B55A4CE8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4801F3-D50E-4107-A605-E92F8E4FBD25}"/>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DCB9DC36-15B1-45D3-88B2-057AD27CEA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4F33AA-01CD-4D4C-AB67-30BB5CD230C1}"/>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2317577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08B5A9-EF69-4FE8-A96B-3C028D6E28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F43069-DA2C-455D-8D24-A4E56E96AED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3E1D54-647D-44F2-8462-8F944073EBDC}"/>
              </a:ext>
            </a:extLst>
          </p:cNvPr>
          <p:cNvSpPr>
            <a:spLocks noGrp="1"/>
          </p:cNvSpPr>
          <p:nvPr>
            <p:ph type="dt" sz="half" idx="10"/>
          </p:nvPr>
        </p:nvSpPr>
        <p:spPr/>
        <p:txBody>
          <a:body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F8E86911-9FC8-4A2A-BE71-D6E5D53940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45CBF6-5A7F-4B91-A802-DE831BA47CA7}"/>
              </a:ext>
            </a:extLst>
          </p:cNvPr>
          <p:cNvSpPr>
            <a:spLocks noGrp="1"/>
          </p:cNvSpPr>
          <p:nvPr>
            <p:ph type="sldNum" sz="quarter" idx="12"/>
          </p:nvPr>
        </p:nvSpPr>
        <p:spPr/>
        <p:txBody>
          <a:bodyPr/>
          <a:lstStyle/>
          <a:p>
            <a:fld id="{61FAF36A-CEB4-466B-B2DB-113F2F474AA6}" type="slidenum">
              <a:rPr lang="en-GB" smtClean="0"/>
              <a:t>‹#›</a:t>
            </a:fld>
            <a:endParaRPr lang="en-GB"/>
          </a:p>
        </p:txBody>
      </p:sp>
    </p:spTree>
    <p:extLst>
      <p:ext uri="{BB962C8B-B14F-4D97-AF65-F5344CB8AC3E}">
        <p14:creationId xmlns:p14="http://schemas.microsoft.com/office/powerpoint/2010/main" val="3897259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779DC9-85A4-4787-A180-15CB2C9E73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EDAB8D-BE54-43B5-A0CC-B33DE6BF9B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3FA56C-9457-4454-9CEA-6DC25C45B8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F7C6A5-58DB-49A4-B07D-54D118D09E12}" type="datetimeFigureOut">
              <a:rPr lang="en-GB" smtClean="0"/>
              <a:t>11/12/2024</a:t>
            </a:fld>
            <a:endParaRPr lang="en-GB"/>
          </a:p>
        </p:txBody>
      </p:sp>
      <p:sp>
        <p:nvSpPr>
          <p:cNvPr id="5" name="Footer Placeholder 4">
            <a:extLst>
              <a:ext uri="{FF2B5EF4-FFF2-40B4-BE49-F238E27FC236}">
                <a16:creationId xmlns:a16="http://schemas.microsoft.com/office/drawing/2014/main" id="{955B10C8-DC3C-4D12-9BEB-0BCF1B9F14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990201E-4E15-4E5F-993D-E00FC3FA49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FAF36A-CEB4-466B-B2DB-113F2F474AA6}" type="slidenum">
              <a:rPr lang="en-GB" smtClean="0"/>
              <a:t>‹#›</a:t>
            </a:fld>
            <a:endParaRPr lang="en-GB"/>
          </a:p>
        </p:txBody>
      </p:sp>
    </p:spTree>
    <p:extLst>
      <p:ext uri="{BB962C8B-B14F-4D97-AF65-F5344CB8AC3E}">
        <p14:creationId xmlns:p14="http://schemas.microsoft.com/office/powerpoint/2010/main" val="2005668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phoenixinfantschool.sharepoint.com/sites/staff/Shared%20Documents/2022%2023/EYFS/Nursery/Spring%201/Spring%201%20MTP%202023.docx" TargetMode="External"/><Relationship Id="rId7" Type="http://schemas.openxmlformats.org/officeDocument/2006/relationships/hyperlink" Target="https://phoenixinfantschool.sharepoint.com/sites/staff/Shared%20Documents/2022%2023/EYFS/FS2/Autumn%201/Autumn%201%20MTP.docx" TargetMode="External"/><Relationship Id="rId2" Type="http://schemas.openxmlformats.org/officeDocument/2006/relationships/hyperlink" Target="https://phoenixinfantschool.sharepoint.com/sites/staff/Shared%20Documents/2022%2023/EYFS/Nursery/Autumn%201/Autumn%201%20MTP%202022.docx" TargetMode="External"/><Relationship Id="rId1" Type="http://schemas.openxmlformats.org/officeDocument/2006/relationships/slideLayout" Target="../slideLayouts/slideLayout1.xml"/><Relationship Id="rId6" Type="http://schemas.openxmlformats.org/officeDocument/2006/relationships/hyperlink" Target="https://phoenixinfantschool.sharepoint.com/sites/staff/Shared%20Documents/2022%2023/EYFS/Nursery/Summer%202/Summer%202%20MTP.docx" TargetMode="External"/><Relationship Id="rId5" Type="http://schemas.openxmlformats.org/officeDocument/2006/relationships/hyperlink" Target="https://phoenixinfantschool.sharepoint.com/sites/staff/Shared%20Documents/2022%2023/EYFS/Nursery/Summer%201/Summer%201%20MTP%202023.docx" TargetMode="External"/><Relationship Id="rId4" Type="http://schemas.openxmlformats.org/officeDocument/2006/relationships/hyperlink" Target="https://phoenixinfantschool.sharepoint.com/sites/staff/Shared%20Documents/2022%2023/EYFS/Nursery/Spring%202/Spring%202%20MTP%202023.docx" TargetMode="Externa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0334" y="1509712"/>
            <a:ext cx="8557260" cy="534828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03176600-B843-4006-9235-FEEE838C72F1}"/>
              </a:ext>
            </a:extLst>
          </p:cNvPr>
          <p:cNvSpPr txBox="1">
            <a:spLocks/>
          </p:cNvSpPr>
          <p:nvPr/>
        </p:nvSpPr>
        <p:spPr>
          <a:xfrm>
            <a:off x="0" y="184150"/>
            <a:ext cx="12192000" cy="13255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a:t>
            </a:r>
            <a:endParaRPr lang="en-GB" dirty="0">
              <a:latin typeface="Sassoon Primary" pitchFamily="50" charset="0"/>
            </a:endParaRPr>
          </a:p>
        </p:txBody>
      </p:sp>
    </p:spTree>
    <p:extLst>
      <p:ext uri="{BB962C8B-B14F-4D97-AF65-F5344CB8AC3E}">
        <p14:creationId xmlns:p14="http://schemas.microsoft.com/office/powerpoint/2010/main" val="2714699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176600-B843-4006-9235-FEEE838C72F1}"/>
              </a:ext>
            </a:extLst>
          </p:cNvPr>
          <p:cNvSpPr txBox="1">
            <a:spLocks/>
          </p:cNvSpPr>
          <p:nvPr/>
        </p:nvSpPr>
        <p:spPr>
          <a:xfrm>
            <a:off x="0" y="184150"/>
            <a:ext cx="12192000" cy="13255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a:t>
            </a:r>
            <a:endParaRPr lang="en-GB" dirty="0">
              <a:latin typeface="Sassoon Primary" pitchFamily="50" charset="0"/>
            </a:endParaRPr>
          </a:p>
        </p:txBody>
      </p:sp>
      <p:graphicFrame>
        <p:nvGraphicFramePr>
          <p:cNvPr id="2" name="Table 1">
            <a:extLst>
              <a:ext uri="{FF2B5EF4-FFF2-40B4-BE49-F238E27FC236}">
                <a16:creationId xmlns:a16="http://schemas.microsoft.com/office/drawing/2014/main" id="{3562EDD2-7735-4EE9-8DC4-896FD29C9E6B}"/>
              </a:ext>
            </a:extLst>
          </p:cNvPr>
          <p:cNvGraphicFramePr>
            <a:graphicFrameLocks noGrp="1"/>
          </p:cNvGraphicFramePr>
          <p:nvPr>
            <p:extLst>
              <p:ext uri="{D42A27DB-BD31-4B8C-83A1-F6EECF244321}">
                <p14:modId xmlns:p14="http://schemas.microsoft.com/office/powerpoint/2010/main" val="2035541817"/>
              </p:ext>
            </p:extLst>
          </p:nvPr>
        </p:nvGraphicFramePr>
        <p:xfrm>
          <a:off x="296333" y="1708000"/>
          <a:ext cx="11599334" cy="4898651"/>
        </p:xfrm>
        <a:graphic>
          <a:graphicData uri="http://schemas.openxmlformats.org/drawingml/2006/table">
            <a:tbl>
              <a:tblPr firstRow="1" firstCol="1" bandRow="1">
                <a:tableStyleId>{5940675A-B579-460E-94D1-54222C63F5DA}</a:tableStyleId>
              </a:tblPr>
              <a:tblGrid>
                <a:gridCol w="11599334">
                  <a:extLst>
                    <a:ext uri="{9D8B030D-6E8A-4147-A177-3AD203B41FA5}">
                      <a16:colId xmlns:a16="http://schemas.microsoft.com/office/drawing/2014/main" val="1450879663"/>
                    </a:ext>
                  </a:extLst>
                </a:gridCol>
              </a:tblGrid>
              <a:tr h="1574309">
                <a:tc>
                  <a:txBody>
                    <a:bodyPr/>
                    <a:lstStyle/>
                    <a:p>
                      <a:pPr>
                        <a:lnSpc>
                          <a:spcPct val="115000"/>
                        </a:lnSpc>
                        <a:spcAft>
                          <a:spcPts val="0"/>
                        </a:spcAft>
                      </a:pPr>
                      <a:r>
                        <a:rPr lang="en-GB" sz="1200" dirty="0">
                          <a:effectLst/>
                          <a:latin typeface="Sassoon Primary" pitchFamily="50" charset="0"/>
                        </a:rPr>
                        <a:t>Intent: </a:t>
                      </a:r>
                    </a:p>
                    <a:p>
                      <a:pPr>
                        <a:lnSpc>
                          <a:spcPct val="115000"/>
                        </a:lnSpc>
                        <a:spcAft>
                          <a:spcPts val="0"/>
                        </a:spcAft>
                      </a:pPr>
                      <a:r>
                        <a:rPr lang="en-GB" sz="1000" dirty="0">
                          <a:effectLst/>
                          <a:latin typeface="Sassoon Primary" pitchFamily="50" charset="0"/>
                        </a:rPr>
                        <a:t> At Phoenix Infant and Nursery School we offer an Early Years curriculum rich in wonder and memorable experiences. We work hard to provide a stimulating environment that provides exciting opportunities, promotes challenge, exploration, adventure and a real love of learning.</a:t>
                      </a:r>
                      <a:br>
                        <a:rPr lang="en-GB" sz="1000" dirty="0">
                          <a:effectLst/>
                          <a:latin typeface="Sassoon Primary" pitchFamily="50" charset="0"/>
                        </a:rPr>
                      </a:br>
                      <a:r>
                        <a:rPr lang="en-GB" sz="1000" dirty="0">
                          <a:effectLst/>
                          <a:latin typeface="Sassoon Primary" pitchFamily="50" charset="0"/>
                        </a:rPr>
                        <a:t>It is our intent that all children develop physically, verbally, cognitively and emotionally in an environment which values all cultures, communities and people. We aim for our children to be confident and independent, to believe in themselves and interact positively with others.</a:t>
                      </a:r>
                      <a:br>
                        <a:rPr lang="en-GB" sz="1000" dirty="0">
                          <a:effectLst/>
                          <a:latin typeface="Sassoon Primary" pitchFamily="50" charset="0"/>
                        </a:rPr>
                      </a:br>
                      <a:r>
                        <a:rPr lang="en-GB" sz="1000" dirty="0">
                          <a:effectLst/>
                          <a:latin typeface="Sassoon Primary" pitchFamily="50" charset="0"/>
                        </a:rPr>
                        <a:t>We understand that play is an integral part of learning and this is at the heart of our early years curriculum. We believe that the correct mix of adult directed and uninterrupted child-initiated play ensures the best outcomes for pupils. Warm and positive relationships between staff and children, consistent routines and strong relationships with parents are key. We recognise the crucial role that early year’s education has to play in providing firm foundations upon which the rest of a child’s education is successfully based.</a:t>
                      </a:r>
                    </a:p>
                    <a:p>
                      <a:pPr>
                        <a:lnSpc>
                          <a:spcPct val="115000"/>
                        </a:lnSpc>
                        <a:spcAft>
                          <a:spcPts val="0"/>
                        </a:spcAft>
                      </a:pPr>
                      <a:r>
                        <a:rPr lang="en-GB" sz="1000" dirty="0">
                          <a:effectLst/>
                          <a:latin typeface="Sassoon Primary" pitchFamily="50" charset="0"/>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40767" marR="40767" marT="0" marB="0"/>
                </a:tc>
                <a:extLst>
                  <a:ext uri="{0D108BD9-81ED-4DB2-BD59-A6C34878D82A}">
                    <a16:rowId xmlns:a16="http://schemas.microsoft.com/office/drawing/2014/main" val="69295755"/>
                  </a:ext>
                </a:extLst>
              </a:tr>
              <a:tr h="3296292">
                <a:tc>
                  <a:txBody>
                    <a:bodyPr/>
                    <a:lstStyle/>
                    <a:p>
                      <a:pPr>
                        <a:lnSpc>
                          <a:spcPct val="115000"/>
                        </a:lnSpc>
                        <a:spcAft>
                          <a:spcPts val="0"/>
                        </a:spcAft>
                      </a:pPr>
                      <a:r>
                        <a:rPr lang="en-GB" sz="1200" dirty="0">
                          <a:effectLst/>
                          <a:latin typeface="Sassoon Primary" pitchFamily="50" charset="0"/>
                        </a:rPr>
                        <a:t>Implementation:</a:t>
                      </a:r>
                    </a:p>
                    <a:p>
                      <a:pPr>
                        <a:lnSpc>
                          <a:spcPct val="115000"/>
                        </a:lnSpc>
                        <a:spcAft>
                          <a:spcPts val="0"/>
                        </a:spcAft>
                      </a:pPr>
                      <a:r>
                        <a:rPr lang="en-GB" sz="1000" dirty="0">
                          <a:effectLst/>
                          <a:latin typeface="Sassoon Primary" pitchFamily="50" charset="0"/>
                        </a:rPr>
                        <a:t>At Phoenix we meet the welfare requirements laid down in the Statutory Framework for the Early Years Foundation Stage and actively safeguard and promote the welfare of all of our children. </a:t>
                      </a:r>
                      <a:br>
                        <a:rPr lang="en-GB" sz="1000" dirty="0">
                          <a:effectLst/>
                          <a:latin typeface="Sassoon Primary" pitchFamily="50" charset="0"/>
                        </a:rPr>
                      </a:br>
                      <a:r>
                        <a:rPr lang="en-GB" sz="1000" dirty="0">
                          <a:effectLst/>
                          <a:latin typeface="Sassoon Primary" pitchFamily="50" charset="0"/>
                        </a:rPr>
                        <a:t>We prioritise creating a ‘language rich’ environment through the use of songs, nursery rhymes, stories and providing time for quality interactions between adults and between peers. Trained staff ensure that interactions are positive and progressive, allowing children to flourish and gather words at pace in order to become confident communicators. Children are encouraged to become early readers through enjoyment of books and the systematic teaching of phonics. The children learn nursery rhymes and develop their mathematical thinking through direct teaching and exploration. We want our children to become confident mathematicians who can apply what they have learnt to real life experiences.</a:t>
                      </a:r>
                      <a:br>
                        <a:rPr lang="en-GB" sz="1000" dirty="0">
                          <a:effectLst/>
                          <a:latin typeface="Sassoon Primary" pitchFamily="50" charset="0"/>
                        </a:rPr>
                      </a:br>
                      <a:r>
                        <a:rPr lang="en-GB" sz="1000" dirty="0">
                          <a:effectLst/>
                          <a:latin typeface="Sassoon Primary" pitchFamily="50" charset="0"/>
                        </a:rPr>
                        <a:t>We have built our school environment to enable our children to strengthen their core muscles through physical play, children spend time outdoors in their natural environment in all weathers. They develop through wonderful, exploratory, sensory experiences in our mud kitchen, sandpit and outdoors. Our learning environment is adaptable in order to reflect children's interests and progression. The children are supported to learn to work together, manage their feelings and ask questions through skilled adult facilitated play. </a:t>
                      </a:r>
                      <a:br>
                        <a:rPr lang="en-GB" sz="1000" dirty="0">
                          <a:effectLst/>
                          <a:latin typeface="Sassoon Primary" pitchFamily="50" charset="0"/>
                        </a:rPr>
                      </a:br>
                      <a:r>
                        <a:rPr lang="en-GB" sz="1000" dirty="0">
                          <a:effectLst/>
                          <a:latin typeface="Sassoon Primary" pitchFamily="50" charset="0"/>
                        </a:rPr>
                        <a:t>The curriculum is taught through themes which are enriched with classroom enhancements, trips and visitors. Themes are supported by quality key texts. These are chosen carefully to encourage children's speech, language and communication development. All planning however, is flexible and responsive to children’s needs so plans can be changed and adapted dependent on children’s interests.</a:t>
                      </a:r>
                      <a:br>
                        <a:rPr lang="en-GB" sz="1000" dirty="0">
                          <a:effectLst/>
                          <a:latin typeface="Sassoon Primary" pitchFamily="50" charset="0"/>
                        </a:rPr>
                      </a:br>
                      <a:r>
                        <a:rPr lang="en-GB" sz="1000" dirty="0">
                          <a:effectLst/>
                          <a:latin typeface="Sassoon Primary" pitchFamily="50" charset="0"/>
                        </a:rPr>
                        <a:t>We understand the importance of parental engagement and believe that our parents have a crucial role to play in their children's education. We work hard to create strong partnerships between home and school.  Parents receive newsletters each half term to inform them of what their child is learning each half term and to explain how they can support this at home. Parents enjoy using Tapestry to engage in their child's learning and share experience from home.   </a:t>
                      </a:r>
                      <a:br>
                        <a:rPr lang="en-GB" sz="1000" dirty="0">
                          <a:effectLst/>
                          <a:latin typeface="Sassoon Primary" pitchFamily="50" charset="0"/>
                        </a:rPr>
                      </a:br>
                      <a:r>
                        <a:rPr lang="en-GB" sz="1000" dirty="0">
                          <a:effectLst/>
                          <a:latin typeface="Sassoon Primary" pitchFamily="50" charset="0"/>
                        </a:rPr>
                        <a:t>As part of the learning and teaching process, children are assessed in relation to their progress towards the Early Learning Goals. These judgements are made on the basis of accumulative observations and in depth knowledge of the children acquired through ongoing assessment. These ongoing assessments are used to inform planning and next steps in teaching and learning for all children throughout the year.</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40767" marR="40767" marT="0" marB="0"/>
                </a:tc>
                <a:extLst>
                  <a:ext uri="{0D108BD9-81ED-4DB2-BD59-A6C34878D82A}">
                    <a16:rowId xmlns:a16="http://schemas.microsoft.com/office/drawing/2014/main" val="3657283780"/>
                  </a:ext>
                </a:extLst>
              </a:tr>
            </a:tbl>
          </a:graphicData>
        </a:graphic>
      </p:graphicFrame>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3481974C-454F-4AE5-A81C-B21C28ED5257}"/>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768542" y="-16131"/>
            <a:ext cx="1423458" cy="164173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8689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176600-B843-4006-9235-FEEE838C72F1}"/>
              </a:ext>
            </a:extLst>
          </p:cNvPr>
          <p:cNvSpPr txBox="1">
            <a:spLocks/>
          </p:cNvSpPr>
          <p:nvPr/>
        </p:nvSpPr>
        <p:spPr>
          <a:xfrm>
            <a:off x="0" y="184150"/>
            <a:ext cx="12192000" cy="13255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a:t>
            </a:r>
            <a:endParaRPr lang="en-GB" dirty="0">
              <a:latin typeface="Sassoon Primary" pitchFamily="50" charset="0"/>
            </a:endParaRPr>
          </a:p>
        </p:txBody>
      </p:sp>
      <p:graphicFrame>
        <p:nvGraphicFramePr>
          <p:cNvPr id="3" name="Table 2">
            <a:extLst>
              <a:ext uri="{FF2B5EF4-FFF2-40B4-BE49-F238E27FC236}">
                <a16:creationId xmlns:a16="http://schemas.microsoft.com/office/drawing/2014/main" id="{E4815903-F803-4475-9D7F-9D9E42CE7D60}"/>
              </a:ext>
            </a:extLst>
          </p:cNvPr>
          <p:cNvGraphicFramePr>
            <a:graphicFrameLocks noGrp="1"/>
          </p:cNvGraphicFramePr>
          <p:nvPr>
            <p:extLst>
              <p:ext uri="{D42A27DB-BD31-4B8C-83A1-F6EECF244321}">
                <p14:modId xmlns:p14="http://schemas.microsoft.com/office/powerpoint/2010/main" val="1867954071"/>
              </p:ext>
            </p:extLst>
          </p:nvPr>
        </p:nvGraphicFramePr>
        <p:xfrm>
          <a:off x="287863" y="1589466"/>
          <a:ext cx="11463872" cy="4956693"/>
        </p:xfrm>
        <a:graphic>
          <a:graphicData uri="http://schemas.openxmlformats.org/drawingml/2006/table">
            <a:tbl>
              <a:tblPr firstRow="1" firstCol="1" bandRow="1">
                <a:tableStyleId>{5940675A-B579-460E-94D1-54222C63F5DA}</a:tableStyleId>
              </a:tblPr>
              <a:tblGrid>
                <a:gridCol w="1498604">
                  <a:extLst>
                    <a:ext uri="{9D8B030D-6E8A-4147-A177-3AD203B41FA5}">
                      <a16:colId xmlns:a16="http://schemas.microsoft.com/office/drawing/2014/main" val="3185835525"/>
                    </a:ext>
                  </a:extLst>
                </a:gridCol>
                <a:gridCol w="157712">
                  <a:extLst>
                    <a:ext uri="{9D8B030D-6E8A-4147-A177-3AD203B41FA5}">
                      <a16:colId xmlns:a16="http://schemas.microsoft.com/office/drawing/2014/main" val="3590211408"/>
                    </a:ext>
                  </a:extLst>
                </a:gridCol>
                <a:gridCol w="959884">
                  <a:extLst>
                    <a:ext uri="{9D8B030D-6E8A-4147-A177-3AD203B41FA5}">
                      <a16:colId xmlns:a16="http://schemas.microsoft.com/office/drawing/2014/main" val="238808932"/>
                    </a:ext>
                  </a:extLst>
                </a:gridCol>
                <a:gridCol w="1474612">
                  <a:extLst>
                    <a:ext uri="{9D8B030D-6E8A-4147-A177-3AD203B41FA5}">
                      <a16:colId xmlns:a16="http://schemas.microsoft.com/office/drawing/2014/main" val="472604538"/>
                    </a:ext>
                  </a:extLst>
                </a:gridCol>
                <a:gridCol w="1474612">
                  <a:extLst>
                    <a:ext uri="{9D8B030D-6E8A-4147-A177-3AD203B41FA5}">
                      <a16:colId xmlns:a16="http://schemas.microsoft.com/office/drawing/2014/main" val="3931535756"/>
                    </a:ext>
                  </a:extLst>
                </a:gridCol>
                <a:gridCol w="1474612">
                  <a:extLst>
                    <a:ext uri="{9D8B030D-6E8A-4147-A177-3AD203B41FA5}">
                      <a16:colId xmlns:a16="http://schemas.microsoft.com/office/drawing/2014/main" val="2546143794"/>
                    </a:ext>
                  </a:extLst>
                </a:gridCol>
                <a:gridCol w="1474612">
                  <a:extLst>
                    <a:ext uri="{9D8B030D-6E8A-4147-A177-3AD203B41FA5}">
                      <a16:colId xmlns:a16="http://schemas.microsoft.com/office/drawing/2014/main" val="3794615080"/>
                    </a:ext>
                  </a:extLst>
                </a:gridCol>
                <a:gridCol w="1474612">
                  <a:extLst>
                    <a:ext uri="{9D8B030D-6E8A-4147-A177-3AD203B41FA5}">
                      <a16:colId xmlns:a16="http://schemas.microsoft.com/office/drawing/2014/main" val="175657558"/>
                    </a:ext>
                  </a:extLst>
                </a:gridCol>
                <a:gridCol w="1474612">
                  <a:extLst>
                    <a:ext uri="{9D8B030D-6E8A-4147-A177-3AD203B41FA5}">
                      <a16:colId xmlns:a16="http://schemas.microsoft.com/office/drawing/2014/main" val="1061270084"/>
                    </a:ext>
                  </a:extLst>
                </a:gridCol>
              </a:tblGrid>
              <a:tr h="121592">
                <a:tc gridSpan="2">
                  <a:txBody>
                    <a:bodyPr/>
                    <a:lstStyle/>
                    <a:p>
                      <a:pPr algn="ctr">
                        <a:lnSpc>
                          <a:spcPct val="115000"/>
                        </a:lnSpc>
                        <a:spcAft>
                          <a:spcPts val="0"/>
                        </a:spcAft>
                      </a:pPr>
                      <a:r>
                        <a:rPr lang="en-GB" sz="800">
                          <a:effectLst/>
                          <a:latin typeface="Sassoon Primary" pitchFamily="50" charset="0"/>
                        </a:rPr>
                        <a:t> </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a:txBody>
                    <a:bodyPr/>
                    <a:lstStyle/>
                    <a:p>
                      <a:pPr algn="ctr">
                        <a:lnSpc>
                          <a:spcPct val="115000"/>
                        </a:lnSpc>
                        <a:spcAft>
                          <a:spcPts val="0"/>
                        </a:spcAft>
                      </a:pPr>
                      <a:r>
                        <a:rPr lang="en-GB" sz="800">
                          <a:effectLst/>
                          <a:latin typeface="Sassoon Primary" pitchFamily="50" charset="0"/>
                        </a:rPr>
                        <a:t> </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1000" dirty="0">
                          <a:effectLst/>
                          <a:latin typeface="Sassoon Primary" pitchFamily="50" charset="0"/>
                        </a:rPr>
                        <a:t>Autumn 1</a:t>
                      </a:r>
                    </a:p>
                  </a:txBody>
                  <a:tcPr marL="6672" marR="6672" marT="0" marB="0">
                    <a:solidFill>
                      <a:srgbClr val="FF0000"/>
                    </a:solidFill>
                  </a:tcPr>
                </a:tc>
                <a:tc>
                  <a:txBody>
                    <a:bodyPr/>
                    <a:lstStyle/>
                    <a:p>
                      <a:pPr algn="ctr">
                        <a:lnSpc>
                          <a:spcPct val="115000"/>
                        </a:lnSpc>
                        <a:spcAft>
                          <a:spcPts val="0"/>
                        </a:spcAft>
                      </a:pPr>
                      <a:r>
                        <a:rPr lang="en-GB" sz="1000" dirty="0">
                          <a:effectLst/>
                          <a:latin typeface="Sassoon Primary" pitchFamily="50" charset="0"/>
                        </a:rPr>
                        <a:t>Autumn 2</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FFC000"/>
                    </a:solidFill>
                  </a:tcPr>
                </a:tc>
                <a:tc>
                  <a:txBody>
                    <a:bodyPr/>
                    <a:lstStyle/>
                    <a:p>
                      <a:pPr algn="ctr">
                        <a:lnSpc>
                          <a:spcPct val="115000"/>
                        </a:lnSpc>
                        <a:spcAft>
                          <a:spcPts val="0"/>
                        </a:spcAft>
                      </a:pPr>
                      <a:r>
                        <a:rPr lang="en-GB" sz="1000" dirty="0">
                          <a:effectLst/>
                          <a:latin typeface="Sassoon Primary" pitchFamily="50" charset="0"/>
                        </a:rPr>
                        <a:t>Spring 1</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92D050"/>
                    </a:solidFill>
                  </a:tcPr>
                </a:tc>
                <a:tc>
                  <a:txBody>
                    <a:bodyPr/>
                    <a:lstStyle/>
                    <a:p>
                      <a:pPr algn="ctr">
                        <a:lnSpc>
                          <a:spcPct val="115000"/>
                        </a:lnSpc>
                        <a:spcAft>
                          <a:spcPts val="0"/>
                        </a:spcAft>
                      </a:pPr>
                      <a:r>
                        <a:rPr lang="en-GB" sz="1000" dirty="0">
                          <a:effectLst/>
                          <a:latin typeface="Sassoon Primary" pitchFamily="50" charset="0"/>
                        </a:rPr>
                        <a:t>Spring 2</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00B0F0"/>
                    </a:solidFill>
                  </a:tcPr>
                </a:tc>
                <a:tc>
                  <a:txBody>
                    <a:bodyPr/>
                    <a:lstStyle/>
                    <a:p>
                      <a:pPr algn="ctr">
                        <a:lnSpc>
                          <a:spcPct val="115000"/>
                        </a:lnSpc>
                        <a:spcAft>
                          <a:spcPts val="0"/>
                        </a:spcAft>
                      </a:pPr>
                      <a:r>
                        <a:rPr lang="en-GB" sz="1000" dirty="0">
                          <a:effectLst/>
                          <a:latin typeface="Sassoon Primary" pitchFamily="50" charset="0"/>
                        </a:rPr>
                        <a:t>Summer 1</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FF00FF"/>
                    </a:solidFill>
                  </a:tcPr>
                </a:tc>
                <a:tc>
                  <a:txBody>
                    <a:bodyPr/>
                    <a:lstStyle/>
                    <a:p>
                      <a:pPr algn="ctr">
                        <a:lnSpc>
                          <a:spcPct val="115000"/>
                        </a:lnSpc>
                        <a:spcAft>
                          <a:spcPts val="0"/>
                        </a:spcAft>
                      </a:pPr>
                      <a:r>
                        <a:rPr lang="en-GB" sz="1000" dirty="0">
                          <a:effectLst/>
                          <a:latin typeface="Sassoon Primary" pitchFamily="50" charset="0"/>
                        </a:rPr>
                        <a:t>Summer 2</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7030A0"/>
                    </a:solidFill>
                  </a:tcPr>
                </a:tc>
                <a:extLst>
                  <a:ext uri="{0D108BD9-81ED-4DB2-BD59-A6C34878D82A}">
                    <a16:rowId xmlns:a16="http://schemas.microsoft.com/office/drawing/2014/main" val="3418321657"/>
                  </a:ext>
                </a:extLst>
              </a:tr>
              <a:tr h="121883">
                <a:tc rowSpan="3" gridSpan="2">
                  <a:txBody>
                    <a:bodyPr/>
                    <a:lstStyle/>
                    <a:p>
                      <a:pPr algn="ctr">
                        <a:lnSpc>
                          <a:spcPct val="115000"/>
                        </a:lnSpc>
                        <a:spcAft>
                          <a:spcPts val="0"/>
                        </a:spcAft>
                      </a:pPr>
                      <a:r>
                        <a:rPr lang="en-GB" sz="800" dirty="0">
                          <a:effectLst/>
                          <a:latin typeface="Sassoon Primary" pitchFamily="50" charset="0"/>
                        </a:rPr>
                        <a:t>Learning Themes</a:t>
                      </a:r>
                    </a:p>
                    <a:p>
                      <a:pPr algn="ctr">
                        <a:lnSpc>
                          <a:spcPct val="115000"/>
                        </a:lnSpc>
                        <a:spcAft>
                          <a:spcPts val="0"/>
                        </a:spcAft>
                      </a:pPr>
                      <a:r>
                        <a:rPr lang="en-GB" sz="800" dirty="0">
                          <a:effectLst/>
                          <a:latin typeface="Sassoon Primary" pitchFamily="50" charset="0"/>
                        </a:rPr>
                        <a:t> </a:t>
                      </a:r>
                    </a:p>
                    <a:p>
                      <a:pPr algn="ctr">
                        <a:lnSpc>
                          <a:spcPct val="115000"/>
                        </a:lnSpc>
                        <a:spcAft>
                          <a:spcPts val="0"/>
                        </a:spcAft>
                      </a:pPr>
                      <a:r>
                        <a:rPr lang="en-GB" sz="800" dirty="0">
                          <a:effectLst/>
                          <a:latin typeface="Sassoon Primary" pitchFamily="50" charset="0"/>
                        </a:rPr>
                        <a:t>Our themes are flexible to allow us to ensure we start with children’s interests and ensure learning is matched with our children’s needs at Phoenix.</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3" hMerge="1">
                  <a:txBody>
                    <a:bodyPr/>
                    <a:lstStyle/>
                    <a:p>
                      <a:endParaRPr lang="en-GB"/>
                    </a:p>
                  </a:txBody>
                  <a:tcPr/>
                </a:tc>
                <a:tc rowSpan="2">
                  <a:txBody>
                    <a:bodyPr/>
                    <a:lstStyle/>
                    <a:p>
                      <a:pPr algn="ctr">
                        <a:lnSpc>
                          <a:spcPct val="115000"/>
                        </a:lnSpc>
                        <a:spcAft>
                          <a:spcPts val="0"/>
                        </a:spcAft>
                      </a:pPr>
                      <a:r>
                        <a:rPr lang="en-GB" sz="800" dirty="0">
                          <a:effectLst/>
                          <a:latin typeface="Sassoon Primary" pitchFamily="50" charset="0"/>
                        </a:rPr>
                        <a:t> </a:t>
                      </a:r>
                    </a:p>
                    <a:p>
                      <a:pPr algn="ctr">
                        <a:lnSpc>
                          <a:spcPct val="115000"/>
                        </a:lnSpc>
                        <a:spcAft>
                          <a:spcPts val="0"/>
                        </a:spcAft>
                      </a:pPr>
                      <a:r>
                        <a:rPr lang="en-GB" sz="800" dirty="0">
                          <a:effectLst/>
                          <a:latin typeface="Sassoon Primary" pitchFamily="50" charset="0"/>
                        </a:rPr>
                        <a:t> </a:t>
                      </a:r>
                    </a:p>
                    <a:p>
                      <a:pPr algn="ctr">
                        <a:lnSpc>
                          <a:spcPct val="115000"/>
                        </a:lnSpc>
                        <a:spcAft>
                          <a:spcPts val="0"/>
                        </a:spcAft>
                      </a:pPr>
                      <a:r>
                        <a:rPr lang="en-GB" sz="800" dirty="0">
                          <a:effectLst/>
                          <a:latin typeface="Sassoon Primary" pitchFamily="50" charset="0"/>
                        </a:rPr>
                        <a:t>Nursery</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2">
                  <a:txBody>
                    <a:bodyPr/>
                    <a:lstStyle/>
                    <a:p>
                      <a:pPr algn="ctr">
                        <a:lnSpc>
                          <a:spcPct val="115000"/>
                        </a:lnSpc>
                        <a:spcAft>
                          <a:spcPts val="0"/>
                        </a:spcAft>
                      </a:pPr>
                      <a:r>
                        <a:rPr lang="en-GB" sz="800" u="none" dirty="0">
                          <a:solidFill>
                            <a:schemeClr val="tx1"/>
                          </a:solidFill>
                          <a:effectLst/>
                          <a:latin typeface="Sassoon Primary" pitchFamily="50" charset="0"/>
                        </a:rPr>
                        <a:t> </a:t>
                      </a:r>
                    </a:p>
                    <a:p>
                      <a:pPr algn="ctr">
                        <a:lnSpc>
                          <a:spcPct val="115000"/>
                        </a:lnSpc>
                        <a:spcAft>
                          <a:spcPts val="0"/>
                        </a:spcAft>
                      </a:pPr>
                      <a:r>
                        <a:rPr lang="en-GB" sz="800" u="none" dirty="0">
                          <a:solidFill>
                            <a:schemeClr val="tx1"/>
                          </a:solidFill>
                          <a:effectLst/>
                          <a:latin typeface="Sassoon Primary" pitchFamily="50" charset="0"/>
                        </a:rPr>
                        <a:t> </a:t>
                      </a:r>
                    </a:p>
                    <a:p>
                      <a:pPr algn="ctr">
                        <a:lnSpc>
                          <a:spcPct val="115000"/>
                        </a:lnSpc>
                        <a:spcAft>
                          <a:spcPts val="0"/>
                        </a:spcAft>
                      </a:pPr>
                      <a:r>
                        <a:rPr lang="en-GB" sz="800" u="sng" dirty="0">
                          <a:solidFill>
                            <a:schemeClr val="tx1"/>
                          </a:solidFill>
                          <a:effectLst/>
                          <a:latin typeface="Sassoon Primary" pitchFamily="50" charset="0"/>
                          <a:hlinkClick r:id="rId2">
                            <a:extLst>
                              <a:ext uri="{A12FA001-AC4F-418D-AE19-62706E023703}">
                                <ahyp:hlinkClr xmlns:ahyp="http://schemas.microsoft.com/office/drawing/2018/hyperlinkcolor" val="tx"/>
                              </a:ext>
                            </a:extLst>
                          </a:hlinkClick>
                        </a:rPr>
                        <a:t>1,2,3 It’s good to be Me</a:t>
                      </a:r>
                      <a:endParaRPr lang="en-GB" sz="800" u="sng" dirty="0">
                        <a:solidFill>
                          <a:schemeClr val="tx1"/>
                        </a:solidFill>
                        <a:effectLst/>
                        <a:latin typeface="Sassoon Primary" pitchFamily="50" charset="0"/>
                      </a:endParaRPr>
                    </a:p>
                  </a:txBody>
                  <a:tcPr marL="6672" marR="6672" marT="0" marB="0"/>
                </a:tc>
                <a:tc rowSpan="2">
                  <a:txBody>
                    <a:bodyPr/>
                    <a:lstStyle/>
                    <a:p>
                      <a:pPr algn="ctr">
                        <a:lnSpc>
                          <a:spcPct val="115000"/>
                        </a:lnSpc>
                        <a:spcAft>
                          <a:spcPts val="0"/>
                        </a:spcAft>
                      </a:pPr>
                      <a:endParaRPr lang="en-US" sz="800" u="sng" dirty="0">
                        <a:solidFill>
                          <a:schemeClr val="tx1"/>
                        </a:solidFill>
                        <a:effectLst/>
                        <a:latin typeface="Sassoon Primary" pitchFamily="50" charset="0"/>
                      </a:endParaRPr>
                    </a:p>
                    <a:p>
                      <a:pPr algn="ctr">
                        <a:lnSpc>
                          <a:spcPct val="115000"/>
                        </a:lnSpc>
                        <a:spcAft>
                          <a:spcPts val="0"/>
                        </a:spcAft>
                      </a:pPr>
                      <a:endParaRPr lang="en-GB" sz="800" u="sng" dirty="0">
                        <a:solidFill>
                          <a:schemeClr val="tx1"/>
                        </a:solidFill>
                        <a:effectLst/>
                        <a:latin typeface="Sassoon Primary" pitchFamily="50" charset="0"/>
                      </a:endParaRPr>
                    </a:p>
                    <a:p>
                      <a:pPr algn="ctr">
                        <a:lnSpc>
                          <a:spcPct val="115000"/>
                        </a:lnSpc>
                        <a:spcAft>
                          <a:spcPts val="0"/>
                        </a:spcAft>
                      </a:pPr>
                      <a:r>
                        <a:rPr lang="en-GB" sz="800" u="sng" dirty="0">
                          <a:solidFill>
                            <a:schemeClr val="tx1"/>
                          </a:solidFill>
                          <a:effectLst/>
                          <a:latin typeface="Sassoon Primary" pitchFamily="50" charset="0"/>
                        </a:rPr>
                        <a:t>Fantastic festivals</a:t>
                      </a: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hlinkClick r:id="rId3">
                            <a:extLst>
                              <a:ext uri="{A12FA001-AC4F-418D-AE19-62706E023703}">
                                <ahyp:hlinkClr xmlns:ahyp="http://schemas.microsoft.com/office/drawing/2018/hyperlinkcolor" val="tx"/>
                              </a:ext>
                            </a:extLst>
                          </a:hlinkClick>
                        </a:rPr>
                        <a:t>On The Move</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hlinkClick r:id="rId4">
                            <a:extLst>
                              <a:ext uri="{A12FA001-AC4F-418D-AE19-62706E023703}">
                                <ahyp:hlinkClr xmlns:ahyp="http://schemas.microsoft.com/office/drawing/2018/hyperlinkcolor" val="tx"/>
                              </a:ext>
                            </a:extLst>
                          </a:hlinkClick>
                        </a:rPr>
                        <a:t>Watch me grow</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hlinkClick r:id="rId5">
                            <a:extLst>
                              <a:ext uri="{A12FA001-AC4F-418D-AE19-62706E023703}">
                                <ahyp:hlinkClr xmlns:ahyp="http://schemas.microsoft.com/office/drawing/2018/hyperlinkcolor" val="tx"/>
                              </a:ext>
                            </a:extLst>
                          </a:hlinkClick>
                        </a:rPr>
                        <a:t>Animals/gardens</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a:solidFill>
                            <a:schemeClr val="tx1"/>
                          </a:solidFill>
                          <a:effectLst/>
                          <a:latin typeface="Sassoon Primary" pitchFamily="50" charset="0"/>
                          <a:hlinkClick r:id="rId6">
                            <a:extLst>
                              <a:ext uri="{A12FA001-AC4F-418D-AE19-62706E023703}">
                                <ahyp:hlinkClr xmlns:ahyp="http://schemas.microsoft.com/office/drawing/2018/hyperlinkcolor" val="tx"/>
                              </a:ext>
                            </a:extLst>
                          </a:hlinkClick>
                        </a:rPr>
                        <a:t>Oh I do like to be beside the seaside</a:t>
                      </a:r>
                      <a:endParaRPr lang="en-GB" sz="800" u="sng">
                        <a:solidFill>
                          <a:schemeClr val="tx1"/>
                        </a:solidFill>
                        <a:effectLst/>
                        <a:latin typeface="Sassoon Primary" pitchFamily="50" charset="0"/>
                      </a:endParaRPr>
                    </a:p>
                    <a:p>
                      <a:pPr algn="ctr">
                        <a:lnSpc>
                          <a:spcPct val="115000"/>
                        </a:lnSpc>
                        <a:spcAft>
                          <a:spcPts val="0"/>
                        </a:spcAft>
                      </a:pPr>
                      <a:r>
                        <a:rPr lang="en-GB" sz="800" u="sng">
                          <a:solidFill>
                            <a:schemeClr val="tx1"/>
                          </a:solidFill>
                          <a:effectLst/>
                          <a:latin typeface="Sassoon Primary" pitchFamily="50" charset="0"/>
                        </a:rPr>
                        <a:t> </a:t>
                      </a:r>
                      <a:endParaRPr lang="en-GB" sz="800" u="sng">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424205005"/>
                  </a:ext>
                </a:extLst>
              </a:tr>
              <a:tr h="259994">
                <a:tc gridSpan="2" vMerge="1">
                  <a:txBody>
                    <a:bodyPr/>
                    <a:lstStyle/>
                    <a:p>
                      <a:endParaRPr lang="en-GB"/>
                    </a:p>
                  </a:txBody>
                  <a:tcPr/>
                </a:tc>
                <a:tc hMerge="1"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lnSpc>
                          <a:spcPct val="115000"/>
                        </a:lnSpc>
                        <a:spcAft>
                          <a:spcPts val="0"/>
                        </a:spcAft>
                      </a:pPr>
                      <a:r>
                        <a:rPr lang="en-GB" sz="800" u="sng" dirty="0">
                          <a:solidFill>
                            <a:schemeClr val="tx1"/>
                          </a:solidFill>
                          <a:effectLst/>
                          <a:latin typeface="Sassoon Primary" pitchFamily="50" charset="0"/>
                        </a:rPr>
                        <a:t>How does it move?</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My body</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What did the ladybird hear? (farms)</a:t>
                      </a:r>
                    </a:p>
                    <a:p>
                      <a:pPr algn="ctr">
                        <a:lnSpc>
                          <a:spcPct val="115000"/>
                        </a:lnSpc>
                        <a:spcAft>
                          <a:spcPts val="0"/>
                        </a:spcAft>
                      </a:pP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a:solidFill>
                            <a:schemeClr val="tx1"/>
                          </a:solidFill>
                          <a:effectLst/>
                          <a:latin typeface="Sassoon Primary" pitchFamily="50" charset="0"/>
                        </a:rPr>
                        <a:t>Adventures far and wide</a:t>
                      </a:r>
                      <a:endParaRPr lang="en-GB" sz="800" u="sng">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361842616"/>
                  </a:ext>
                </a:extLst>
              </a:tr>
              <a:tr h="229303">
                <a:tc gridSpan="2" vMerge="1">
                  <a:txBody>
                    <a:bodyPr/>
                    <a:lstStyle/>
                    <a:p>
                      <a:endParaRPr lang="en-GB"/>
                    </a:p>
                  </a:txBody>
                  <a:tcPr/>
                </a:tc>
                <a:tc hMerge="1" vMerge="1">
                  <a:txBody>
                    <a:bodyPr/>
                    <a:lstStyle/>
                    <a:p>
                      <a:endParaRPr lang="en-GB"/>
                    </a:p>
                  </a:txBody>
                  <a:tcPr/>
                </a:tc>
                <a:tc>
                  <a:txBody>
                    <a:bodyPr/>
                    <a:lstStyle/>
                    <a:p>
                      <a:pPr algn="ctr">
                        <a:lnSpc>
                          <a:spcPct val="115000"/>
                        </a:lnSpc>
                        <a:spcAft>
                          <a:spcPts val="0"/>
                        </a:spcAft>
                      </a:pPr>
                      <a:r>
                        <a:rPr lang="en-GB" sz="800">
                          <a:effectLst/>
                          <a:latin typeface="Sassoon Primary" pitchFamily="50" charset="0"/>
                        </a:rPr>
                        <a:t>F2</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a:solidFill>
                            <a:schemeClr val="tx1"/>
                          </a:solidFill>
                          <a:effectLst/>
                          <a:latin typeface="Sassoon Primary" pitchFamily="50" charset="0"/>
                          <a:hlinkClick r:id="rId7">
                            <a:extLst>
                              <a:ext uri="{A12FA001-AC4F-418D-AE19-62706E023703}">
                                <ahyp:hlinkClr xmlns:ahyp="http://schemas.microsoft.com/office/drawing/2018/hyperlinkcolor" val="tx"/>
                              </a:ext>
                            </a:extLst>
                          </a:hlinkClick>
                        </a:rPr>
                        <a:t>This is Me</a:t>
                      </a:r>
                      <a:endParaRPr lang="en-GB" sz="800" u="sng">
                        <a:solidFill>
                          <a:schemeClr val="tx1"/>
                        </a:solidFill>
                        <a:effectLst/>
                        <a:latin typeface="Sassoon Primary" pitchFamily="50" charset="0"/>
                      </a:endParaRPr>
                    </a:p>
                    <a:p>
                      <a:pPr algn="ctr">
                        <a:lnSpc>
                          <a:spcPct val="115000"/>
                        </a:lnSpc>
                        <a:spcAft>
                          <a:spcPts val="0"/>
                        </a:spcAft>
                      </a:pPr>
                      <a:r>
                        <a:rPr lang="en-GB" sz="800" u="sng">
                          <a:solidFill>
                            <a:schemeClr val="tx1"/>
                          </a:solidFill>
                          <a:effectLst/>
                          <a:latin typeface="Sassoon Primary" pitchFamily="50" charset="0"/>
                        </a:rPr>
                        <a:t> </a:t>
                      </a:r>
                    </a:p>
                    <a:p>
                      <a:pPr>
                        <a:lnSpc>
                          <a:spcPct val="115000"/>
                        </a:lnSpc>
                        <a:spcAft>
                          <a:spcPts val="0"/>
                        </a:spcAft>
                      </a:pPr>
                      <a:r>
                        <a:rPr lang="en-GB" sz="800" u="sng">
                          <a:solidFill>
                            <a:schemeClr val="tx1"/>
                          </a:solidFill>
                          <a:effectLst/>
                          <a:latin typeface="Sassoon Primary" pitchFamily="50" charset="0"/>
                        </a:rPr>
                        <a:t> </a:t>
                      </a:r>
                      <a:endParaRPr lang="en-GB" sz="800" u="sng">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Let’s Celebrate</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a:solidFill>
                            <a:schemeClr val="tx1"/>
                          </a:solidFill>
                          <a:effectLst/>
                          <a:latin typeface="Sassoon Primary" pitchFamily="50" charset="0"/>
                        </a:rPr>
                        <a:t>What makes a superhero super?</a:t>
                      </a:r>
                      <a:endParaRPr lang="en-GB" sz="800" u="sng">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Once upon a time</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How does your garden grow?</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u="sng" dirty="0">
                          <a:solidFill>
                            <a:schemeClr val="tx1"/>
                          </a:solidFill>
                          <a:effectLst/>
                          <a:latin typeface="Sassoon Primary" pitchFamily="50" charset="0"/>
                        </a:rPr>
                        <a:t>Under the sea</a:t>
                      </a:r>
                      <a:endParaRPr lang="en-GB" sz="800" u="sng" dirty="0">
                        <a:solidFill>
                          <a:schemeClr val="tx1"/>
                        </a:solidFill>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396279757"/>
                  </a:ext>
                </a:extLst>
              </a:tr>
              <a:tr h="459471">
                <a:tc rowSpan="2" gridSpan="2">
                  <a:txBody>
                    <a:bodyPr/>
                    <a:lstStyle/>
                    <a:p>
                      <a:pPr algn="ctr">
                        <a:lnSpc>
                          <a:spcPct val="115000"/>
                        </a:lnSpc>
                        <a:spcAft>
                          <a:spcPts val="0"/>
                        </a:spcAft>
                      </a:pPr>
                      <a:r>
                        <a:rPr lang="en-GB" sz="800" dirty="0">
                          <a:effectLst/>
                          <a:latin typeface="Sassoon Primary" pitchFamily="50" charset="0"/>
                        </a:rPr>
                        <a:t>Key texts</a:t>
                      </a:r>
                    </a:p>
                    <a:p>
                      <a:pPr algn="ctr">
                        <a:lnSpc>
                          <a:spcPct val="115000"/>
                        </a:lnSpc>
                        <a:spcAft>
                          <a:spcPts val="0"/>
                        </a:spcAft>
                      </a:pPr>
                      <a:r>
                        <a:rPr lang="en-GB" sz="800" dirty="0">
                          <a:effectLst/>
                          <a:latin typeface="Sassoon Primary" pitchFamily="50" charset="0"/>
                        </a:rPr>
                        <a:t> </a:t>
                      </a:r>
                    </a:p>
                    <a:p>
                      <a:pPr algn="ctr">
                        <a:lnSpc>
                          <a:spcPct val="115000"/>
                        </a:lnSpc>
                        <a:spcAft>
                          <a:spcPts val="0"/>
                        </a:spcAft>
                      </a:pPr>
                      <a:r>
                        <a:rPr lang="en-GB" sz="800" dirty="0">
                          <a:effectLst/>
                          <a:latin typeface="Sassoon Primary" pitchFamily="50" charset="0"/>
                        </a:rPr>
                        <a:t>High quality texts we will use to support learning.</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2" hMerge="1">
                  <a:txBody>
                    <a:bodyPr/>
                    <a:lstStyle/>
                    <a:p>
                      <a:endParaRPr lang="en-GB"/>
                    </a:p>
                  </a:txBody>
                  <a:tcPr/>
                </a:tc>
                <a:tc>
                  <a:txBody>
                    <a:bodyPr/>
                    <a:lstStyle/>
                    <a:p>
                      <a:pPr algn="ctr">
                        <a:lnSpc>
                          <a:spcPct val="115000"/>
                        </a:lnSpc>
                        <a:spcAft>
                          <a:spcPts val="0"/>
                        </a:spcAft>
                      </a:pPr>
                      <a:r>
                        <a:rPr lang="en-GB" sz="800">
                          <a:effectLst/>
                          <a:latin typeface="Sassoon Primary" pitchFamily="50" charset="0"/>
                        </a:rPr>
                        <a:t>Nursery</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Incredible you</a:t>
                      </a:r>
                    </a:p>
                    <a:p>
                      <a:pPr algn="ctr">
                        <a:lnSpc>
                          <a:spcPct val="115000"/>
                        </a:lnSpc>
                        <a:spcAft>
                          <a:spcPts val="0"/>
                        </a:spcAft>
                      </a:pPr>
                      <a:r>
                        <a:rPr lang="en-GB" sz="800" dirty="0">
                          <a:effectLst/>
                          <a:latin typeface="Sassoon Primary" pitchFamily="50" charset="0"/>
                        </a:rPr>
                        <a:t>My Mum and Dad make me laugh</a:t>
                      </a:r>
                    </a:p>
                    <a:p>
                      <a:pPr algn="ctr">
                        <a:lnSpc>
                          <a:spcPct val="115000"/>
                        </a:lnSpc>
                        <a:spcAft>
                          <a:spcPts val="0"/>
                        </a:spcAft>
                      </a:pPr>
                      <a:r>
                        <a:rPr lang="en-GB" sz="800" dirty="0">
                          <a:effectLst/>
                          <a:latin typeface="Sassoon Primary" pitchFamily="50" charset="0"/>
                        </a:rPr>
                        <a:t>My box</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Whatever Next</a:t>
                      </a:r>
                    </a:p>
                    <a:p>
                      <a:pPr algn="ctr">
                        <a:lnSpc>
                          <a:spcPct val="115000"/>
                        </a:lnSpc>
                        <a:spcAft>
                          <a:spcPts val="0"/>
                        </a:spcAft>
                      </a:pPr>
                      <a:r>
                        <a:rPr lang="en-GB" sz="800" dirty="0" err="1">
                          <a:effectLst/>
                          <a:latin typeface="Sassoon Primary" pitchFamily="50" charset="0"/>
                        </a:rPr>
                        <a:t>Dipa’s</a:t>
                      </a:r>
                      <a:r>
                        <a:rPr lang="en-GB" sz="800" dirty="0">
                          <a:effectLst/>
                          <a:latin typeface="Sassoon Primary" pitchFamily="50" charset="0"/>
                        </a:rPr>
                        <a:t> Diwali</a:t>
                      </a:r>
                    </a:p>
                    <a:p>
                      <a:pPr algn="ctr">
                        <a:lnSpc>
                          <a:spcPct val="115000"/>
                        </a:lnSpc>
                        <a:spcAft>
                          <a:spcPts val="0"/>
                        </a:spcAft>
                      </a:pPr>
                      <a:r>
                        <a:rPr lang="en-GB" sz="800" dirty="0">
                          <a:effectLst/>
                          <a:latin typeface="Sassoon Primary" pitchFamily="50" charset="0"/>
                        </a:rPr>
                        <a:t>Jesus’s Christmas Party</a:t>
                      </a:r>
                    </a:p>
                    <a:p>
                      <a:pPr algn="ctr">
                        <a:lnSpc>
                          <a:spcPct val="115000"/>
                        </a:lnSpc>
                        <a:spcAft>
                          <a:spcPts val="0"/>
                        </a:spcAft>
                      </a:pPr>
                      <a:r>
                        <a:rPr lang="en-GB" sz="800" dirty="0">
                          <a:effectLst/>
                          <a:latin typeface="Sassoon Primary" pitchFamily="50" charset="0"/>
                        </a:rPr>
                        <a:t>Bonfire night poem</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a:effectLst/>
                          <a:latin typeface="Sassoon Primary" pitchFamily="50" charset="0"/>
                        </a:rPr>
                        <a:t>The naughty bus</a:t>
                      </a:r>
                    </a:p>
                    <a:p>
                      <a:pPr algn="ctr">
                        <a:lnSpc>
                          <a:spcPct val="115000"/>
                        </a:lnSpc>
                        <a:spcAft>
                          <a:spcPts val="0"/>
                        </a:spcAft>
                      </a:pPr>
                      <a:r>
                        <a:rPr lang="en-GB" sz="800">
                          <a:effectLst/>
                          <a:latin typeface="Sassoon Primary" pitchFamily="50" charset="0"/>
                        </a:rPr>
                        <a:t>Duck in the truck</a:t>
                      </a:r>
                    </a:p>
                    <a:p>
                      <a:pPr algn="ctr">
                        <a:lnSpc>
                          <a:spcPct val="115000"/>
                        </a:lnSpc>
                        <a:spcAft>
                          <a:spcPts val="0"/>
                        </a:spcAft>
                      </a:pPr>
                      <a:r>
                        <a:rPr lang="en-GB" sz="800">
                          <a:effectLst/>
                          <a:latin typeface="Sassoon Primary" pitchFamily="50" charset="0"/>
                        </a:rPr>
                        <a:t>Emergency!</a:t>
                      </a:r>
                    </a:p>
                    <a:p>
                      <a:pPr algn="ctr">
                        <a:lnSpc>
                          <a:spcPct val="115000"/>
                        </a:lnSpc>
                        <a:spcAft>
                          <a:spcPts val="0"/>
                        </a:spcAft>
                      </a:pPr>
                      <a:r>
                        <a:rPr lang="en-GB" sz="800">
                          <a:effectLst/>
                          <a:latin typeface="Sassoon Primary" pitchFamily="50" charset="0"/>
                        </a:rPr>
                        <a:t>The train ride</a:t>
                      </a:r>
                    </a:p>
                    <a:p>
                      <a:pPr algn="ctr">
                        <a:lnSpc>
                          <a:spcPct val="115000"/>
                        </a:lnSpc>
                        <a:spcAft>
                          <a:spcPts val="0"/>
                        </a:spcAft>
                      </a:pPr>
                      <a:r>
                        <a:rPr lang="en-GB" sz="800">
                          <a:effectLst/>
                          <a:latin typeface="Sassoon Primary" pitchFamily="50" charset="0"/>
                        </a:rPr>
                        <a:t> </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Jack and the beanstalk</a:t>
                      </a:r>
                    </a:p>
                    <a:p>
                      <a:pPr algn="ctr">
                        <a:lnSpc>
                          <a:spcPct val="115000"/>
                        </a:lnSpc>
                        <a:spcAft>
                          <a:spcPts val="0"/>
                        </a:spcAft>
                      </a:pPr>
                      <a:r>
                        <a:rPr lang="en-GB" sz="800" dirty="0">
                          <a:effectLst/>
                          <a:latin typeface="Sassoon Primary" pitchFamily="50" charset="0"/>
                        </a:rPr>
                        <a:t>3 Billy goats gruff</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a:effectLst/>
                          <a:latin typeface="Sassoon Primary" pitchFamily="50" charset="0"/>
                        </a:rPr>
                        <a:t>What the ladybird heard</a:t>
                      </a:r>
                    </a:p>
                    <a:p>
                      <a:pPr algn="ctr">
                        <a:lnSpc>
                          <a:spcPct val="115000"/>
                        </a:lnSpc>
                        <a:spcAft>
                          <a:spcPts val="0"/>
                        </a:spcAft>
                      </a:pPr>
                      <a:r>
                        <a:rPr lang="en-GB" sz="800">
                          <a:effectLst/>
                          <a:latin typeface="Sassoon Primary" pitchFamily="50" charset="0"/>
                        </a:rPr>
                        <a:t>Very hungry caterpillar</a:t>
                      </a:r>
                    </a:p>
                    <a:p>
                      <a:pPr algn="ctr">
                        <a:lnSpc>
                          <a:spcPct val="115000"/>
                        </a:lnSpc>
                        <a:spcAft>
                          <a:spcPts val="0"/>
                        </a:spcAft>
                      </a:pPr>
                      <a:r>
                        <a:rPr lang="en-GB" sz="800">
                          <a:effectLst/>
                          <a:latin typeface="Sassoon Primary" pitchFamily="50" charset="0"/>
                        </a:rPr>
                        <a:t> </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Billy’s bucket</a:t>
                      </a:r>
                    </a:p>
                    <a:p>
                      <a:pPr algn="ctr">
                        <a:lnSpc>
                          <a:spcPct val="115000"/>
                        </a:lnSpc>
                        <a:spcAft>
                          <a:spcPts val="0"/>
                        </a:spcAft>
                      </a:pPr>
                      <a:r>
                        <a:rPr lang="en-GB" sz="800" dirty="0">
                          <a:effectLst/>
                          <a:latin typeface="Sassoon Primary" pitchFamily="50" charset="0"/>
                        </a:rPr>
                        <a:t>What the ladybird heard at the seaside</a:t>
                      </a:r>
                    </a:p>
                    <a:p>
                      <a:pPr algn="ctr">
                        <a:lnSpc>
                          <a:spcPct val="115000"/>
                        </a:lnSpc>
                        <a:spcAft>
                          <a:spcPts val="0"/>
                        </a:spcAft>
                      </a:pPr>
                      <a:r>
                        <a:rPr lang="en-GB" sz="800" dirty="0">
                          <a:effectLst/>
                          <a:latin typeface="Sassoon Primary" pitchFamily="50" charset="0"/>
                        </a:rPr>
                        <a:t>Class 3 all at sea</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3166346074"/>
                  </a:ext>
                </a:extLst>
              </a:tr>
              <a:tr h="275340">
                <a:tc gridSpan="2" vMerge="1">
                  <a:txBody>
                    <a:bodyPr/>
                    <a:lstStyle/>
                    <a:p>
                      <a:endParaRPr lang="en-GB"/>
                    </a:p>
                  </a:txBody>
                  <a:tcPr/>
                </a:tc>
                <a:tc hMerge="1" vMerge="1">
                  <a:txBody>
                    <a:bodyPr/>
                    <a:lstStyle/>
                    <a:p>
                      <a:endParaRPr lang="en-GB"/>
                    </a:p>
                  </a:txBody>
                  <a:tcPr/>
                </a:tc>
                <a:tc>
                  <a:txBody>
                    <a:bodyPr/>
                    <a:lstStyle/>
                    <a:p>
                      <a:pPr algn="ctr">
                        <a:lnSpc>
                          <a:spcPct val="115000"/>
                        </a:lnSpc>
                        <a:spcAft>
                          <a:spcPts val="0"/>
                        </a:spcAft>
                      </a:pPr>
                      <a:r>
                        <a:rPr lang="en-GB" sz="800" dirty="0">
                          <a:effectLst/>
                          <a:latin typeface="Sassoon Primary" pitchFamily="50" charset="0"/>
                        </a:rPr>
                        <a:t>F2</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The Something</a:t>
                      </a:r>
                    </a:p>
                    <a:p>
                      <a:pPr algn="ctr">
                        <a:lnSpc>
                          <a:spcPct val="115000"/>
                        </a:lnSpc>
                        <a:spcAft>
                          <a:spcPts val="0"/>
                        </a:spcAft>
                      </a:pPr>
                      <a:r>
                        <a:rPr lang="en-GB" sz="800" dirty="0">
                          <a:effectLst/>
                          <a:latin typeface="Sassoon Primary" pitchFamily="50" charset="0"/>
                        </a:rPr>
                        <a:t>The colour monster</a:t>
                      </a:r>
                    </a:p>
                    <a:p>
                      <a:pPr algn="ctr">
                        <a:lnSpc>
                          <a:spcPct val="115000"/>
                        </a:lnSpc>
                        <a:spcAft>
                          <a:spcPts val="0"/>
                        </a:spcAft>
                      </a:pPr>
                      <a:r>
                        <a:rPr lang="en-GB" sz="800" dirty="0">
                          <a:effectLst/>
                          <a:latin typeface="Sassoon Primary" pitchFamily="50" charset="0"/>
                        </a:rPr>
                        <a:t>My huge bag of worries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a:effectLst/>
                          <a:latin typeface="Sassoon Primary" pitchFamily="50" charset="0"/>
                        </a:rPr>
                        <a:t> Star in a jar</a:t>
                      </a:r>
                    </a:p>
                    <a:p>
                      <a:pPr algn="ctr">
                        <a:lnSpc>
                          <a:spcPct val="115000"/>
                        </a:lnSpc>
                        <a:spcAft>
                          <a:spcPts val="0"/>
                        </a:spcAft>
                      </a:pPr>
                      <a:r>
                        <a:rPr lang="en-GB" sz="800">
                          <a:effectLst/>
                          <a:latin typeface="Sassoon Primary" pitchFamily="50" charset="0"/>
                        </a:rPr>
                        <a:t>How to catch a star</a:t>
                      </a:r>
                    </a:p>
                    <a:p>
                      <a:pPr algn="ctr">
                        <a:lnSpc>
                          <a:spcPct val="115000"/>
                        </a:lnSpc>
                        <a:spcAft>
                          <a:spcPts val="0"/>
                        </a:spcAft>
                      </a:pPr>
                      <a:r>
                        <a:rPr lang="en-GB" sz="800">
                          <a:effectLst/>
                          <a:latin typeface="Sassoon Primary" pitchFamily="50" charset="0"/>
                        </a:rPr>
                        <a:t>Christmas story </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a:effectLst/>
                          <a:latin typeface="Sassoon Primary" pitchFamily="50" charset="0"/>
                        </a:rPr>
                        <a:t>Juniper Jupiter</a:t>
                      </a:r>
                    </a:p>
                    <a:p>
                      <a:pPr algn="ctr">
                        <a:lnSpc>
                          <a:spcPct val="115000"/>
                        </a:lnSpc>
                        <a:spcAft>
                          <a:spcPts val="0"/>
                        </a:spcAft>
                      </a:pPr>
                      <a:r>
                        <a:rPr lang="en-GB" sz="800">
                          <a:effectLst/>
                          <a:latin typeface="Sassoon Primary" pitchFamily="50" charset="0"/>
                        </a:rPr>
                        <a:t>Supertato adventures</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Little Red</a:t>
                      </a:r>
                    </a:p>
                    <a:p>
                      <a:pPr algn="ctr">
                        <a:lnSpc>
                          <a:spcPct val="115000"/>
                        </a:lnSpc>
                        <a:spcAft>
                          <a:spcPts val="0"/>
                        </a:spcAft>
                      </a:pPr>
                      <a:r>
                        <a:rPr lang="en-GB" sz="800" dirty="0">
                          <a:effectLst/>
                          <a:latin typeface="Sassoon Primary" pitchFamily="50" charset="0"/>
                        </a:rPr>
                        <a:t>Little Red Hen</a:t>
                      </a:r>
                    </a:p>
                    <a:p>
                      <a:pPr algn="ctr">
                        <a:lnSpc>
                          <a:spcPct val="115000"/>
                        </a:lnSpc>
                        <a:spcAft>
                          <a:spcPts val="0"/>
                        </a:spcAft>
                      </a:pPr>
                      <a:r>
                        <a:rPr lang="en-GB" sz="800" dirty="0" err="1">
                          <a:effectLst/>
                          <a:latin typeface="Sassoon Primary" pitchFamily="50" charset="0"/>
                        </a:rPr>
                        <a:t>Handa’s</a:t>
                      </a:r>
                      <a:r>
                        <a:rPr lang="en-GB" sz="800" dirty="0">
                          <a:effectLst/>
                          <a:latin typeface="Sassoon Primary" pitchFamily="50" charset="0"/>
                        </a:rPr>
                        <a:t> Surprise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dirty="0">
                          <a:effectLst/>
                          <a:latin typeface="Sassoon Primary" pitchFamily="50" charset="0"/>
                        </a:rPr>
                        <a:t>The extraordinary gardener</a:t>
                      </a:r>
                    </a:p>
                    <a:p>
                      <a:pPr algn="ctr">
                        <a:lnSpc>
                          <a:spcPct val="115000"/>
                        </a:lnSpc>
                        <a:spcAft>
                          <a:spcPts val="0"/>
                        </a:spcAft>
                      </a:pPr>
                      <a:r>
                        <a:rPr lang="en-GB" sz="800" dirty="0" err="1">
                          <a:effectLst/>
                          <a:latin typeface="Sassoon Primary" pitchFamily="50" charset="0"/>
                        </a:rPr>
                        <a:t>Olivers</a:t>
                      </a:r>
                      <a:r>
                        <a:rPr lang="en-GB" sz="800" dirty="0">
                          <a:effectLst/>
                          <a:latin typeface="Sassoon Primary" pitchFamily="50" charset="0"/>
                        </a:rPr>
                        <a:t> Vegetables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800">
                          <a:effectLst/>
                          <a:latin typeface="Sassoon Primary" pitchFamily="50" charset="0"/>
                        </a:rPr>
                        <a:t>The Storm Whale</a:t>
                      </a:r>
                    </a:p>
                    <a:p>
                      <a:pPr algn="ctr">
                        <a:lnSpc>
                          <a:spcPct val="115000"/>
                        </a:lnSpc>
                        <a:spcAft>
                          <a:spcPts val="0"/>
                        </a:spcAft>
                      </a:pPr>
                      <a:r>
                        <a:rPr lang="en-GB" sz="800">
                          <a:effectLst/>
                          <a:latin typeface="Sassoon Primary" pitchFamily="50" charset="0"/>
                        </a:rPr>
                        <a:t>Somebody swallowed Stanley</a:t>
                      </a:r>
                    </a:p>
                    <a:p>
                      <a:pPr algn="ctr">
                        <a:lnSpc>
                          <a:spcPct val="115000"/>
                        </a:lnSpc>
                        <a:spcAft>
                          <a:spcPts val="0"/>
                        </a:spcAft>
                      </a:pPr>
                      <a:r>
                        <a:rPr lang="en-GB" sz="800">
                          <a:effectLst/>
                          <a:latin typeface="Sassoon Primary" pitchFamily="50" charset="0"/>
                        </a:rPr>
                        <a:t>The snail and the whale</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475432422"/>
                  </a:ext>
                </a:extLst>
              </a:tr>
              <a:tr h="275340">
                <a:tc rowSpan="6">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Key vocabulary</a:t>
                      </a: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We have identified key vocabulary which will be taught over the year but set out specifically to link with learning themes and key texts.</a:t>
                      </a: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US"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3">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800" dirty="0">
                          <a:effectLst/>
                          <a:latin typeface="Sassoon Primary" pitchFamily="50" charset="0"/>
                          <a:ea typeface="Calibri" panose="020F0502020204030204" pitchFamily="34" charset="0"/>
                          <a:cs typeface="Times New Roman" panose="02020603050405020304" pitchFamily="18" charset="0"/>
                        </a:rPr>
                        <a:t>Nursery</a:t>
                      </a:r>
                    </a:p>
                    <a:p>
                      <a:pPr algn="ctr">
                        <a:lnSpc>
                          <a:spcPct val="115000"/>
                        </a:lnSpc>
                        <a:spcAft>
                          <a:spcPts val="0"/>
                        </a:spcAft>
                      </a:pP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vert="vert27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1</a:t>
                      </a:r>
                    </a:p>
                    <a:p>
                      <a:pPr algn="ctr">
                        <a:lnSpc>
                          <a:spcPct val="115000"/>
                        </a:lnSpc>
                        <a:spcAft>
                          <a:spcPts val="0"/>
                        </a:spcAft>
                      </a:pPr>
                      <a:r>
                        <a:rPr lang="en-US" sz="600" dirty="0">
                          <a:latin typeface="Sassoon Primary" pitchFamily="50" charset="0"/>
                        </a:rPr>
                        <a:t>Once, first, one, day, end</a:t>
                      </a:r>
                      <a:endParaRPr lang="en-GB" sz="6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l">
                        <a:lnSpc>
                          <a:spcPct val="115000"/>
                        </a:lnSpc>
                        <a:spcAft>
                          <a:spcPts val="0"/>
                        </a:spcAft>
                      </a:pPr>
                      <a:r>
                        <a:rPr lang="en-US" sz="700" dirty="0">
                          <a:latin typeface="Sassoon Primary" pitchFamily="50" charset="0"/>
                        </a:rPr>
                        <a:t>Mum, dad, me, spots,  happy</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boots, Christmas, teddy, food, owl, moon</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Bus, good, play, thank you, tall, table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Mum, magic, sad, clouds, coins, hen</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Egg, hungry, apple, strawberry, oranges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Bucket, birthday, </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1522668220"/>
                  </a:ext>
                </a:extLst>
              </a:tr>
              <a:tr h="275340">
                <a:tc vMerge="1">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vMerge="1">
                  <a:txBody>
                    <a:bodyPr/>
                    <a:lstStyle/>
                    <a:p>
                      <a:endParaRPr lang="en-GB"/>
                    </a:p>
                  </a:txBody>
                  <a:tcPr/>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2</a:t>
                      </a:r>
                    </a:p>
                    <a:p>
                      <a:pPr algn="ctr">
                        <a:lnSpc>
                          <a:spcPct val="115000"/>
                        </a:lnSpc>
                        <a:spcAft>
                          <a:spcPts val="0"/>
                        </a:spcAft>
                      </a:pPr>
                      <a:r>
                        <a:rPr lang="en-US" sz="550" dirty="0">
                          <a:latin typeface="Sassoon Primary" pitchFamily="50" charset="0"/>
                        </a:rPr>
                        <a:t>Then, next, after, before, second, last, finally, later on </a:t>
                      </a:r>
                      <a:endParaRPr lang="en-GB" sz="5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latin typeface="Sassoon Primary" pitchFamily="50" charset="0"/>
                        </a:rPr>
                        <a:t>Sister, brother, friends,  summer, stripes</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Chimney, rocket, night, picnic, rained, whatever</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Naughty, driver, buildings, bus stop</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Town, castle, giant, beanstalk</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Caterpillar, plums, stomach-ache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Rock pool, crabs, seaweed, morning </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765651294"/>
                  </a:ext>
                </a:extLst>
              </a:tr>
              <a:tr h="275340">
                <a:tc vMerge="1">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vMerge="1">
                  <a:txBody>
                    <a:bodyPr/>
                    <a:lstStyle/>
                    <a:p>
                      <a:endParaRPr lang="en-GB"/>
                    </a:p>
                  </a:txBody>
                  <a:tcPr/>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3</a:t>
                      </a:r>
                    </a:p>
                    <a:p>
                      <a:pPr algn="ctr">
                        <a:lnSpc>
                          <a:spcPct val="115000"/>
                        </a:lnSpc>
                        <a:spcAft>
                          <a:spcPts val="0"/>
                        </a:spcAft>
                      </a:pPr>
                      <a:r>
                        <a:rPr lang="en-US" sz="600" dirty="0">
                          <a:latin typeface="Sassoon Primary" pitchFamily="50" charset="0"/>
                        </a:rPr>
                        <a:t>However, although, again, sudden, meantime</a:t>
                      </a:r>
                      <a:endParaRPr lang="en-GB" sz="6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latin typeface="Sassoon Primary" pitchFamily="50" charset="0"/>
                        </a:rPr>
                        <a:t>incredible, laugh</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Cupboard under the stairs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Important, passengers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Drowsy, silently</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Salami,. cocoon</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Shrimp, barracuda</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1775998708"/>
                  </a:ext>
                </a:extLst>
              </a:tr>
              <a:tr h="275340">
                <a:tc vMerge="1">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3">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800" dirty="0">
                          <a:effectLst/>
                          <a:latin typeface="Sassoon Primary" pitchFamily="50" charset="0"/>
                          <a:ea typeface="Calibri" panose="020F0502020204030204" pitchFamily="34" charset="0"/>
                          <a:cs typeface="Times New Roman" panose="02020603050405020304" pitchFamily="18" charset="0"/>
                        </a:rPr>
                        <a:t>F2</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vert="vert27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1</a:t>
                      </a:r>
                    </a:p>
                    <a:p>
                      <a:pPr marL="0" marR="0" lvl="0" indent="0" algn="ctr" defTabSz="914400" rtl="0" eaLnBrk="1" fontAlgn="auto" latinLnBrk="0" hangingPunct="1">
                        <a:lnSpc>
                          <a:spcPct val="115000"/>
                        </a:lnSpc>
                        <a:spcBef>
                          <a:spcPts val="0"/>
                        </a:spcBef>
                        <a:spcAft>
                          <a:spcPts val="0"/>
                        </a:spcAft>
                        <a:buClrTx/>
                        <a:buSzTx/>
                        <a:buFontTx/>
                        <a:buNone/>
                        <a:tabLst/>
                        <a:defRPr/>
                      </a:pPr>
                      <a:r>
                        <a:rPr lang="en-US" sz="600" dirty="0">
                          <a:latin typeface="Sassoon Primary" pitchFamily="50" charset="0"/>
                        </a:rPr>
                        <a:t>Once, first, one, day, end</a:t>
                      </a:r>
                      <a:endParaRPr lang="en-GB" sz="6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Red, blue, yellow, green, purple, white, black</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Boy, stars, night, friend, fly, moon, </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Cucumber, broccoli, pea, supermarket</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Orange, pineapple, banana, spiky, purple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Vegetable, garden, potatoes, chips, carrots</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Sea, whale, splash, terrible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1742019236"/>
                  </a:ext>
                </a:extLst>
              </a:tr>
              <a:tr h="275340">
                <a:tc vMerge="1">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vMerge="1">
                  <a:txBody>
                    <a:bodyPr/>
                    <a:lstStyle/>
                    <a:p>
                      <a:endParaRPr lang="en-GB"/>
                    </a:p>
                  </a:txBody>
                  <a:tcPr/>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2</a:t>
                      </a:r>
                    </a:p>
                    <a:p>
                      <a:pPr marL="0" marR="0" lvl="0" indent="0" algn="ctr" defTabSz="914400" rtl="0" eaLnBrk="1" fontAlgn="auto" latinLnBrk="0" hangingPunct="1">
                        <a:lnSpc>
                          <a:spcPct val="115000"/>
                        </a:lnSpc>
                        <a:spcBef>
                          <a:spcPts val="0"/>
                        </a:spcBef>
                        <a:spcAft>
                          <a:spcPts val="0"/>
                        </a:spcAft>
                        <a:buClrTx/>
                        <a:buSzTx/>
                        <a:buFontTx/>
                        <a:buNone/>
                        <a:tabLst/>
                        <a:defRPr/>
                      </a:pPr>
                      <a:r>
                        <a:rPr lang="en-US" sz="550" dirty="0">
                          <a:latin typeface="Sassoon Primary" pitchFamily="50" charset="0"/>
                        </a:rPr>
                        <a:t>Then, next, after, before, second, last, finally, later on </a:t>
                      </a:r>
                      <a:endParaRPr lang="en-GB" sz="5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Worry, peered, shadow, worse, future</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Loved, dreamed, early, morning, watched</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Evil, bagging area, speed, strength</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Passionfruit, tangerine, guava, village, mango</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Grandpa, proudly, beetroot, cabbage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Swallowed, floated, spout, bobbed</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620166527"/>
                  </a:ext>
                </a:extLst>
              </a:tr>
              <a:tr h="275340">
                <a:tc vMerge="1">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vMerge="1">
                  <a:txBody>
                    <a:bodyPr/>
                    <a:lstStyle/>
                    <a:p>
                      <a:endParaRPr lang="en-GB"/>
                    </a:p>
                  </a:txBody>
                  <a:tcPr/>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Tier 3</a:t>
                      </a:r>
                    </a:p>
                    <a:p>
                      <a:pPr marL="0" marR="0" lvl="0" indent="0" algn="ctr" defTabSz="914400" rtl="0" eaLnBrk="1" fontAlgn="auto" latinLnBrk="0" hangingPunct="1">
                        <a:lnSpc>
                          <a:spcPct val="115000"/>
                        </a:lnSpc>
                        <a:spcBef>
                          <a:spcPts val="0"/>
                        </a:spcBef>
                        <a:spcAft>
                          <a:spcPts val="0"/>
                        </a:spcAft>
                        <a:buClrTx/>
                        <a:buSzTx/>
                        <a:buFontTx/>
                        <a:buNone/>
                        <a:tabLst/>
                        <a:defRPr/>
                      </a:pPr>
                      <a:r>
                        <a:rPr lang="en-US" sz="600" dirty="0">
                          <a:latin typeface="Sassoon Primary" pitchFamily="50" charset="0"/>
                        </a:rPr>
                        <a:t>However, although, again, sudden, meantime</a:t>
                      </a:r>
                      <a:endParaRPr lang="en-GB" sz="6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Googly, anxious</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700" dirty="0">
                          <a:effectLst/>
                          <a:latin typeface="Sassoon Primary" pitchFamily="50" charset="0"/>
                          <a:ea typeface="Calibri" panose="020F0502020204030204" pitchFamily="34" charset="0"/>
                          <a:cs typeface="Times New Roman" panose="02020603050405020304" pitchFamily="18" charset="0"/>
                        </a:rPr>
                        <a:t>Sunrise, petrol</a:t>
                      </a:r>
                      <a:endParaRPr lang="en-GB" sz="7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Flannel, gasped</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Delicious, antelope</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a:effectLst/>
                          <a:latin typeface="Sassoon Primary" pitchFamily="50" charset="0"/>
                          <a:ea typeface="Calibri" panose="020F0502020204030204" pitchFamily="34" charset="0"/>
                          <a:cs typeface="Times New Roman" panose="02020603050405020304" pitchFamily="18" charset="0"/>
                        </a:rPr>
                        <a:t>Bargain, stared</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800" dirty="0" err="1">
                          <a:effectLst/>
                          <a:latin typeface="Sassoon Primary" pitchFamily="50" charset="0"/>
                          <a:ea typeface="Calibri" panose="020F0502020204030204" pitchFamily="34" charset="0"/>
                          <a:cs typeface="Times New Roman" panose="02020603050405020304" pitchFamily="18" charset="0"/>
                        </a:rPr>
                        <a:t>Tenticles</a:t>
                      </a:r>
                      <a:r>
                        <a:rPr lang="en-US" sz="800" dirty="0">
                          <a:effectLst/>
                          <a:latin typeface="Sassoon Primary" pitchFamily="50" charset="0"/>
                          <a:ea typeface="Calibri" panose="020F0502020204030204" pitchFamily="34" charset="0"/>
                          <a:cs typeface="Times New Roman" panose="02020603050405020304" pitchFamily="18" charset="0"/>
                        </a:rPr>
                        <a:t>, </a:t>
                      </a:r>
                      <a:r>
                        <a:rPr lang="en-US" sz="800" dirty="0" err="1">
                          <a:effectLst/>
                          <a:latin typeface="Sassoon Primary" pitchFamily="50" charset="0"/>
                          <a:ea typeface="Calibri" panose="020F0502020204030204" pitchFamily="34" charset="0"/>
                          <a:cs typeface="Times New Roman" panose="02020603050405020304" pitchFamily="18" charset="0"/>
                        </a:rPr>
                        <a:t>splutted</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4064131244"/>
                  </a:ext>
                </a:extLst>
              </a:tr>
              <a:tr h="33002">
                <a:tc rowSpan="2" gridSpan="2">
                  <a:txBody>
                    <a:bodyPr/>
                    <a:lstStyle/>
                    <a:p>
                      <a:pPr algn="ctr">
                        <a:lnSpc>
                          <a:spcPct val="115000"/>
                        </a:lnSpc>
                        <a:spcAft>
                          <a:spcPts val="0"/>
                        </a:spcAft>
                      </a:pPr>
                      <a:r>
                        <a:rPr lang="en-GB" sz="800" dirty="0">
                          <a:effectLst/>
                          <a:latin typeface="Sassoon Primary" pitchFamily="50" charset="0"/>
                        </a:rPr>
                        <a:t>Authors of the term</a:t>
                      </a:r>
                    </a:p>
                    <a:p>
                      <a:pPr algn="ctr">
                        <a:lnSpc>
                          <a:spcPct val="115000"/>
                        </a:lnSpc>
                        <a:spcAft>
                          <a:spcPts val="0"/>
                        </a:spcAft>
                      </a:pPr>
                      <a:r>
                        <a:rPr lang="en-GB" sz="800" dirty="0">
                          <a:effectLst/>
                          <a:latin typeface="Sassoon Primary" pitchFamily="50" charset="0"/>
                        </a:rPr>
                        <a:t>Each term we focus on a different author, exploring books they have written.</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rowSpan="2" hMerge="1">
                  <a:txBody>
                    <a:bodyPr/>
                    <a:lstStyle/>
                    <a:p>
                      <a:endParaRPr lang="en-GB"/>
                    </a:p>
                  </a:txBody>
                  <a:tcPr/>
                </a:tc>
                <a:tc>
                  <a:txBody>
                    <a:bodyPr/>
                    <a:lstStyle/>
                    <a:p>
                      <a:pPr algn="ctr">
                        <a:lnSpc>
                          <a:spcPct val="115000"/>
                        </a:lnSpc>
                        <a:spcAft>
                          <a:spcPts val="0"/>
                        </a:spcAft>
                      </a:pPr>
                      <a:r>
                        <a:rPr lang="en-GB" sz="800">
                          <a:effectLst/>
                          <a:latin typeface="Sassoon Primary" pitchFamily="50" charset="0"/>
                        </a:rPr>
                        <a:t>Nursery</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gridSpan="2">
                  <a:txBody>
                    <a:bodyPr/>
                    <a:lstStyle/>
                    <a:p>
                      <a:pPr algn="ctr">
                        <a:lnSpc>
                          <a:spcPct val="115000"/>
                        </a:lnSpc>
                        <a:spcAft>
                          <a:spcPts val="0"/>
                        </a:spcAft>
                      </a:pPr>
                      <a:r>
                        <a:rPr lang="en-GB" sz="800" dirty="0">
                          <a:effectLst/>
                          <a:latin typeface="Sassoon Primary" pitchFamily="50" charset="0"/>
                        </a:rPr>
                        <a:t>Nick Butterworth   </a:t>
                      </a:r>
                    </a:p>
                    <a:p>
                      <a:pPr algn="ctr">
                        <a:lnSpc>
                          <a:spcPct val="115000"/>
                        </a:lnSpc>
                        <a:spcAft>
                          <a:spcPts val="0"/>
                        </a:spcAft>
                      </a:pP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gridSpan="2">
                  <a:txBody>
                    <a:bodyPr/>
                    <a:lstStyle/>
                    <a:p>
                      <a:pPr algn="ctr">
                        <a:lnSpc>
                          <a:spcPct val="115000"/>
                        </a:lnSpc>
                        <a:spcAft>
                          <a:spcPts val="0"/>
                        </a:spcAft>
                      </a:pPr>
                      <a:r>
                        <a:rPr lang="en-GB" sz="800" dirty="0">
                          <a:effectLst/>
                          <a:latin typeface="Sassoon Primary" pitchFamily="50" charset="0"/>
                        </a:rPr>
                        <a:t>Margaret Mayo</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gridSpan="2">
                  <a:txBody>
                    <a:bodyPr/>
                    <a:lstStyle/>
                    <a:p>
                      <a:pPr algn="ctr">
                        <a:lnSpc>
                          <a:spcPct val="115000"/>
                        </a:lnSpc>
                        <a:spcAft>
                          <a:spcPts val="0"/>
                        </a:spcAft>
                      </a:pPr>
                      <a:r>
                        <a:rPr lang="en-GB" sz="800" dirty="0">
                          <a:effectLst/>
                          <a:latin typeface="Sassoon Primary" pitchFamily="50" charset="0"/>
                        </a:rPr>
                        <a:t>Tom </a:t>
                      </a:r>
                      <a:r>
                        <a:rPr lang="en-GB" sz="800" dirty="0" err="1">
                          <a:effectLst/>
                          <a:latin typeface="Sassoon Primary" pitchFamily="50" charset="0"/>
                        </a:rPr>
                        <a:t>Percivil</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extLst>
                  <a:ext uri="{0D108BD9-81ED-4DB2-BD59-A6C34878D82A}">
                    <a16:rowId xmlns:a16="http://schemas.microsoft.com/office/drawing/2014/main" val="2654965104"/>
                  </a:ext>
                </a:extLst>
              </a:tr>
              <a:tr h="33422">
                <a:tc gridSpan="2" vMerge="1">
                  <a:txBody>
                    <a:bodyPr/>
                    <a:lstStyle/>
                    <a:p>
                      <a:endParaRPr lang="en-GB"/>
                    </a:p>
                  </a:txBody>
                  <a:tcPr/>
                </a:tc>
                <a:tc hMerge="1" vMerge="1">
                  <a:txBody>
                    <a:bodyPr/>
                    <a:lstStyle/>
                    <a:p>
                      <a:endParaRPr lang="en-GB"/>
                    </a:p>
                  </a:txBody>
                  <a:tcPr/>
                </a:tc>
                <a:tc>
                  <a:txBody>
                    <a:bodyPr/>
                    <a:lstStyle/>
                    <a:p>
                      <a:pPr algn="ctr">
                        <a:lnSpc>
                          <a:spcPct val="115000"/>
                        </a:lnSpc>
                        <a:spcAft>
                          <a:spcPts val="0"/>
                        </a:spcAft>
                      </a:pPr>
                      <a:r>
                        <a:rPr lang="en-GB" sz="800">
                          <a:effectLst/>
                          <a:latin typeface="Sassoon Primary" pitchFamily="50" charset="0"/>
                        </a:rPr>
                        <a:t>F2</a:t>
                      </a:r>
                      <a:endParaRPr lang="en-GB" sz="8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gridSpan="2">
                  <a:txBody>
                    <a:bodyPr/>
                    <a:lstStyle/>
                    <a:p>
                      <a:pPr algn="ctr">
                        <a:lnSpc>
                          <a:spcPct val="115000"/>
                        </a:lnSpc>
                        <a:spcAft>
                          <a:spcPts val="0"/>
                        </a:spcAft>
                      </a:pPr>
                      <a:r>
                        <a:rPr lang="en-GB" sz="800" dirty="0">
                          <a:effectLst/>
                          <a:latin typeface="Sassoon Primary" pitchFamily="50" charset="0"/>
                        </a:rPr>
                        <a:t>Julia Donaldson</a:t>
                      </a:r>
                    </a:p>
                    <a:p>
                      <a:pPr>
                        <a:lnSpc>
                          <a:spcPct val="115000"/>
                        </a:lnSpc>
                        <a:spcAft>
                          <a:spcPts val="0"/>
                        </a:spcAft>
                        <a:tabLst>
                          <a:tab pos="1600200" algn="l"/>
                        </a:tabLst>
                      </a:pPr>
                      <a:r>
                        <a:rPr lang="en-GB" sz="800" dirty="0">
                          <a:effectLst/>
                          <a:latin typeface="Sassoon Primary" pitchFamily="50"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gridSpan="2">
                  <a:txBody>
                    <a:bodyPr/>
                    <a:lstStyle/>
                    <a:p>
                      <a:pPr algn="ctr">
                        <a:lnSpc>
                          <a:spcPct val="115000"/>
                        </a:lnSpc>
                        <a:spcAft>
                          <a:spcPts val="0"/>
                        </a:spcAft>
                      </a:pPr>
                      <a:r>
                        <a:rPr lang="en-GB" sz="800" dirty="0">
                          <a:effectLst/>
                          <a:latin typeface="Sassoon Primary" pitchFamily="50" charset="0"/>
                        </a:rPr>
                        <a:t>Sue Hendra</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gridSpan="2">
                  <a:txBody>
                    <a:bodyPr/>
                    <a:lstStyle/>
                    <a:p>
                      <a:pPr algn="ctr">
                        <a:lnSpc>
                          <a:spcPct val="115000"/>
                        </a:lnSpc>
                        <a:spcAft>
                          <a:spcPts val="0"/>
                        </a:spcAft>
                      </a:pPr>
                      <a:r>
                        <a:rPr lang="en-GB" sz="800" dirty="0">
                          <a:effectLst/>
                          <a:latin typeface="Sassoon Primary" pitchFamily="50" charset="0"/>
                        </a:rPr>
                        <a:t>Nick </a:t>
                      </a:r>
                      <a:r>
                        <a:rPr lang="en-GB" sz="800" dirty="0" err="1">
                          <a:effectLst/>
                          <a:latin typeface="Sassoon Primary" pitchFamily="50" charset="0"/>
                        </a:rPr>
                        <a:t>Sharratt</a:t>
                      </a:r>
                      <a:endParaRPr lang="en-GB" sz="800" dirty="0">
                        <a:effectLst/>
                        <a:latin typeface="Sassoon Primary" pitchFamily="50" charset="0"/>
                      </a:endParaRPr>
                    </a:p>
                    <a:p>
                      <a:pPr algn="ctr">
                        <a:lnSpc>
                          <a:spcPct val="115000"/>
                        </a:lnSpc>
                        <a:spcAft>
                          <a:spcPts val="0"/>
                        </a:spcAft>
                      </a:pP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extLst>
                  <a:ext uri="{0D108BD9-81ED-4DB2-BD59-A6C34878D82A}">
                    <a16:rowId xmlns:a16="http://schemas.microsoft.com/office/drawing/2014/main" val="3395383121"/>
                  </a:ext>
                </a:extLst>
              </a:tr>
            </a:tbl>
          </a:graphicData>
        </a:graphic>
      </p:graphicFrame>
      <p:sp>
        <p:nvSpPr>
          <p:cNvPr id="4" name="TextBox 3">
            <a:extLst>
              <a:ext uri="{FF2B5EF4-FFF2-40B4-BE49-F238E27FC236}">
                <a16:creationId xmlns:a16="http://schemas.microsoft.com/office/drawing/2014/main" id="{E1EF6226-8947-4221-8975-E5221B45D2ED}"/>
              </a:ext>
            </a:extLst>
          </p:cNvPr>
          <p:cNvSpPr txBox="1"/>
          <p:nvPr/>
        </p:nvSpPr>
        <p:spPr>
          <a:xfrm>
            <a:off x="227859" y="6434667"/>
            <a:ext cx="11736280" cy="451667"/>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6" name="Picture 5"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2E394EBB-D405-47BA-9BCA-2412B68F540F}"/>
              </a:ext>
            </a:extLst>
          </p:cNvPr>
          <p:cNvPicPr/>
          <p:nvPr/>
        </p:nvPicPr>
        <p:blipFill rotWithShape="1">
          <a:blip r:embed="rId8">
            <a:extLst>
              <a:ext uri="{BEBA8EAE-BF5A-486C-A8C5-ECC9F3942E4B}">
                <a14:imgProps xmlns:a14="http://schemas.microsoft.com/office/drawing/2010/main">
                  <a14:imgLayer r:embed="rId9">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768542" y="-16131"/>
            <a:ext cx="1423458" cy="164173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2876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176600-B843-4006-9235-FEEE838C72F1}"/>
              </a:ext>
            </a:extLst>
          </p:cNvPr>
          <p:cNvSpPr txBox="1">
            <a:spLocks/>
          </p:cNvSpPr>
          <p:nvPr/>
        </p:nvSpPr>
        <p:spPr>
          <a:xfrm>
            <a:off x="0" y="184150"/>
            <a:ext cx="12192000" cy="13255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a:t>
            </a:r>
            <a:endParaRPr lang="en-GB" dirty="0">
              <a:latin typeface="Sassoon Primary" pitchFamily="50" charset="0"/>
            </a:endParaRPr>
          </a:p>
        </p:txBody>
      </p:sp>
      <p:graphicFrame>
        <p:nvGraphicFramePr>
          <p:cNvPr id="4" name="Content Placeholder 3">
            <a:extLst>
              <a:ext uri="{FF2B5EF4-FFF2-40B4-BE49-F238E27FC236}">
                <a16:creationId xmlns:a16="http://schemas.microsoft.com/office/drawing/2014/main" id="{33CEF1EA-743D-4ED6-9F94-FF67B222B3A1}"/>
              </a:ext>
            </a:extLst>
          </p:cNvPr>
          <p:cNvGraphicFramePr>
            <a:graphicFrameLocks/>
          </p:cNvGraphicFramePr>
          <p:nvPr>
            <p:extLst>
              <p:ext uri="{D42A27DB-BD31-4B8C-83A1-F6EECF244321}">
                <p14:modId xmlns:p14="http://schemas.microsoft.com/office/powerpoint/2010/main" val="471779227"/>
              </p:ext>
            </p:extLst>
          </p:nvPr>
        </p:nvGraphicFramePr>
        <p:xfrm>
          <a:off x="364064" y="1914788"/>
          <a:ext cx="11463871" cy="3805639"/>
        </p:xfrm>
        <a:graphic>
          <a:graphicData uri="http://schemas.openxmlformats.org/drawingml/2006/table">
            <a:tbl>
              <a:tblPr firstRow="1" firstCol="1" bandRow="1">
                <a:tableStyleId>{5940675A-B579-460E-94D1-54222C63F5DA}</a:tableStyleId>
              </a:tblPr>
              <a:tblGrid>
                <a:gridCol w="2057401">
                  <a:extLst>
                    <a:ext uri="{9D8B030D-6E8A-4147-A177-3AD203B41FA5}">
                      <a16:colId xmlns:a16="http://schemas.microsoft.com/office/drawing/2014/main" val="957817404"/>
                    </a:ext>
                  </a:extLst>
                </a:gridCol>
                <a:gridCol w="1567745">
                  <a:extLst>
                    <a:ext uri="{9D8B030D-6E8A-4147-A177-3AD203B41FA5}">
                      <a16:colId xmlns:a16="http://schemas.microsoft.com/office/drawing/2014/main" val="619611864"/>
                    </a:ext>
                  </a:extLst>
                </a:gridCol>
                <a:gridCol w="1567745">
                  <a:extLst>
                    <a:ext uri="{9D8B030D-6E8A-4147-A177-3AD203B41FA5}">
                      <a16:colId xmlns:a16="http://schemas.microsoft.com/office/drawing/2014/main" val="3928836462"/>
                    </a:ext>
                  </a:extLst>
                </a:gridCol>
                <a:gridCol w="1567745">
                  <a:extLst>
                    <a:ext uri="{9D8B030D-6E8A-4147-A177-3AD203B41FA5}">
                      <a16:colId xmlns:a16="http://schemas.microsoft.com/office/drawing/2014/main" val="3554861739"/>
                    </a:ext>
                  </a:extLst>
                </a:gridCol>
                <a:gridCol w="1567745">
                  <a:extLst>
                    <a:ext uri="{9D8B030D-6E8A-4147-A177-3AD203B41FA5}">
                      <a16:colId xmlns:a16="http://schemas.microsoft.com/office/drawing/2014/main" val="2043899792"/>
                    </a:ext>
                  </a:extLst>
                </a:gridCol>
                <a:gridCol w="1567745">
                  <a:extLst>
                    <a:ext uri="{9D8B030D-6E8A-4147-A177-3AD203B41FA5}">
                      <a16:colId xmlns:a16="http://schemas.microsoft.com/office/drawing/2014/main" val="1772968886"/>
                    </a:ext>
                  </a:extLst>
                </a:gridCol>
                <a:gridCol w="1567745">
                  <a:extLst>
                    <a:ext uri="{9D8B030D-6E8A-4147-A177-3AD203B41FA5}">
                      <a16:colId xmlns:a16="http://schemas.microsoft.com/office/drawing/2014/main" val="2616562164"/>
                    </a:ext>
                  </a:extLst>
                </a:gridCol>
              </a:tblGrid>
              <a:tr h="214841">
                <a:tc>
                  <a:txBody>
                    <a:bodyPr/>
                    <a:lstStyle/>
                    <a:p>
                      <a:pPr algn="ctr">
                        <a:lnSpc>
                          <a:spcPct val="115000"/>
                        </a:lnSpc>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Autumn 1</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FF0000"/>
                    </a:solidFill>
                  </a:tcPr>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Autumn 2</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FFC000"/>
                    </a:solidFill>
                  </a:tcPr>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Spring 1</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92D050"/>
                    </a:solidFill>
                  </a:tcPr>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Spring 2</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00B0F0"/>
                    </a:solidFill>
                  </a:tcPr>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Summer 1</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FF00FF"/>
                    </a:solidFill>
                  </a:tcPr>
                </a:tc>
                <a:tc>
                  <a:txBody>
                    <a:bodyPr/>
                    <a:lstStyle/>
                    <a:p>
                      <a:pPr algn="ctr">
                        <a:lnSpc>
                          <a:spcPct val="115000"/>
                        </a:lnSpc>
                        <a:spcAft>
                          <a:spcPts val="0"/>
                        </a:spcAft>
                      </a:pPr>
                      <a:r>
                        <a:rPr lang="en-US" sz="1050" dirty="0">
                          <a:effectLst/>
                          <a:latin typeface="Sassoon Primary" pitchFamily="50" charset="0"/>
                          <a:ea typeface="Calibri" panose="020F0502020204030204" pitchFamily="34" charset="0"/>
                          <a:cs typeface="Times New Roman" panose="02020603050405020304" pitchFamily="18" charset="0"/>
                        </a:rPr>
                        <a:t>Summer 2</a:t>
                      </a:r>
                      <a:endParaRPr lang="en-GB" sz="105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solidFill>
                      <a:srgbClr val="7030A0"/>
                    </a:solidFill>
                  </a:tcPr>
                </a:tc>
                <a:extLst>
                  <a:ext uri="{0D108BD9-81ED-4DB2-BD59-A6C34878D82A}">
                    <a16:rowId xmlns:a16="http://schemas.microsoft.com/office/drawing/2014/main" val="2178078359"/>
                  </a:ext>
                </a:extLst>
              </a:tr>
              <a:tr h="326598">
                <a:tc>
                  <a:txBody>
                    <a:bodyPr/>
                    <a:lstStyle/>
                    <a:p>
                      <a:pPr algn="ctr">
                        <a:lnSpc>
                          <a:spcPct val="115000"/>
                        </a:lnSpc>
                        <a:spcAft>
                          <a:spcPts val="0"/>
                        </a:spcAft>
                      </a:pPr>
                      <a:r>
                        <a:rPr lang="en-GB" sz="900" dirty="0">
                          <a:effectLst/>
                          <a:latin typeface="Sassoon Primary" pitchFamily="50" charset="0"/>
                        </a:rPr>
                        <a:t>Makaton signs</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E</a:t>
                      </a:r>
                      <a:r>
                        <a:rPr lang="en-GB" sz="900" dirty="0">
                          <a:effectLst/>
                          <a:latin typeface="Sassoon Primary" pitchFamily="50" charset="0"/>
                          <a:ea typeface="Calibri" panose="020F0502020204030204" pitchFamily="34" charset="0"/>
                          <a:cs typeface="Times New Roman" panose="02020603050405020304" pitchFamily="18" charset="0"/>
                        </a:rPr>
                        <a:t>ach week we will focus on teaching a Makaton sign. These will also link to our language of the month.</a:t>
                      </a:r>
                    </a:p>
                  </a:txBody>
                  <a:tcPr marL="6672" marR="6672" marT="0" marB="0"/>
                </a:tc>
                <a:tc>
                  <a:txBody>
                    <a:bodyPr/>
                    <a:lstStyle/>
                    <a:p>
                      <a:pPr>
                        <a:lnSpc>
                          <a:spcPct val="115000"/>
                        </a:lnSpc>
                        <a:spcAft>
                          <a:spcPts val="0"/>
                        </a:spcAft>
                      </a:pPr>
                      <a:r>
                        <a:rPr lang="en-US" sz="900" dirty="0">
                          <a:effectLst/>
                          <a:latin typeface="Sassoon Primary" pitchFamily="50" charset="0"/>
                        </a:rPr>
                        <a:t>Hello</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Goodbye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Thank you</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Please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Sorry</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Toilet</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Help</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Friends</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Mummy/daddy</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More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Santa</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Xmas tree</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Good morning/afternoon</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Finished</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Drink</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Story</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Home time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Happy</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Brother</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Sister</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Yes/no</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Good</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Window</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Door</a:t>
                      </a:r>
                      <a:endParaRPr lang="en-GB" sz="900" dirty="0">
                        <a:effectLst/>
                        <a:latin typeface="Sassoon Primary" pitchFamily="50" charset="0"/>
                      </a:endParaRPr>
                    </a:p>
                    <a:p>
                      <a:pPr algn="ctr">
                        <a:lnSpc>
                          <a:spcPct val="115000"/>
                        </a:lnSpc>
                        <a:spcAft>
                          <a:spcPts val="0"/>
                        </a:spcAft>
                      </a:pPr>
                      <a:r>
                        <a:rPr lang="en-GB" sz="900" dirty="0">
                          <a:effectLst/>
                          <a:latin typeface="Sassoon Primary" pitchFamily="50"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Listen</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Hello</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Goodbye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Thank you</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Please</a:t>
                      </a:r>
                      <a:endParaRPr lang="en-GB" sz="900" dirty="0">
                        <a:effectLst/>
                        <a:latin typeface="Sassoon Primary" pitchFamily="50" charset="0"/>
                      </a:endParaRPr>
                    </a:p>
                    <a:p>
                      <a:pPr algn="ctr">
                        <a:lnSpc>
                          <a:spcPct val="115000"/>
                        </a:lnSpc>
                        <a:spcAft>
                          <a:spcPts val="0"/>
                        </a:spcAft>
                      </a:pPr>
                      <a:r>
                        <a:rPr lang="en-GB" sz="900" dirty="0">
                          <a:effectLst/>
                          <a:latin typeface="Sassoon Primary" pitchFamily="50"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GB" sz="900" dirty="0">
                          <a:effectLst/>
                          <a:latin typeface="Sassoon Primary" pitchFamily="50" charset="0"/>
                        </a:rPr>
                        <a:t>Happy</a:t>
                      </a:r>
                    </a:p>
                    <a:p>
                      <a:pPr>
                        <a:lnSpc>
                          <a:spcPct val="115000"/>
                        </a:lnSpc>
                        <a:spcAft>
                          <a:spcPts val="0"/>
                        </a:spcAft>
                      </a:pPr>
                      <a:r>
                        <a:rPr lang="en-GB" sz="900" dirty="0">
                          <a:effectLst/>
                          <a:latin typeface="Sassoon Primary" pitchFamily="50" charset="0"/>
                        </a:rPr>
                        <a:t>Sad</a:t>
                      </a:r>
                    </a:p>
                    <a:p>
                      <a:pPr>
                        <a:lnSpc>
                          <a:spcPct val="115000"/>
                        </a:lnSpc>
                        <a:spcAft>
                          <a:spcPts val="0"/>
                        </a:spcAft>
                      </a:pPr>
                      <a:r>
                        <a:rPr lang="en-GB" sz="900" dirty="0">
                          <a:effectLst/>
                          <a:latin typeface="Sassoon Primary" pitchFamily="50" charset="0"/>
                        </a:rPr>
                        <a:t>Good morning</a:t>
                      </a:r>
                    </a:p>
                    <a:p>
                      <a:pPr>
                        <a:lnSpc>
                          <a:spcPct val="115000"/>
                        </a:lnSpc>
                        <a:spcAft>
                          <a:spcPts val="0"/>
                        </a:spcAft>
                      </a:pPr>
                      <a:r>
                        <a:rPr lang="en-GB" sz="900" dirty="0">
                          <a:effectLst/>
                          <a:latin typeface="Sassoon Primary" pitchFamily="50" charset="0"/>
                        </a:rPr>
                        <a:t>Good afternoon</a:t>
                      </a:r>
                    </a:p>
                    <a:p>
                      <a:pPr>
                        <a:lnSpc>
                          <a:spcPct val="115000"/>
                        </a:lnSpc>
                        <a:spcAft>
                          <a:spcPts val="0"/>
                        </a:spcAft>
                      </a:pPr>
                      <a:r>
                        <a:rPr lang="en-GB" sz="900" dirty="0">
                          <a:effectLst/>
                          <a:latin typeface="Sassoon Primary" pitchFamily="50" charset="0"/>
                        </a:rPr>
                        <a:t>Friends</a:t>
                      </a:r>
                    </a:p>
                    <a:p>
                      <a:pPr>
                        <a:lnSpc>
                          <a:spcPct val="115000"/>
                        </a:lnSpc>
                        <a:spcAft>
                          <a:spcPts val="0"/>
                        </a:spcAft>
                      </a:pPr>
                      <a:r>
                        <a:rPr lang="en-GB" sz="900" dirty="0">
                          <a:effectLst/>
                          <a:latin typeface="Sassoon Primary" pitchFamily="50" charset="0"/>
                        </a:rPr>
                        <a:t>Teacher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845356126"/>
                  </a:ext>
                </a:extLst>
              </a:tr>
              <a:tr h="0">
                <a:tc>
                  <a:txBody>
                    <a:bodyPr/>
                    <a:lstStyle/>
                    <a:p>
                      <a:pPr algn="ctr">
                        <a:lnSpc>
                          <a:spcPct val="115000"/>
                        </a:lnSpc>
                        <a:spcAft>
                          <a:spcPts val="0"/>
                        </a:spcAft>
                      </a:pPr>
                      <a:r>
                        <a:rPr lang="en-GB" sz="900" dirty="0">
                          <a:effectLst/>
                          <a:latin typeface="Sassoon Primary" pitchFamily="50" charset="0"/>
                        </a:rPr>
                        <a:t>Nursery Rhymes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Round and round the garden</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Hey diddle </a:t>
                      </a:r>
                      <a:r>
                        <a:rPr lang="en-US" sz="900" dirty="0" err="1">
                          <a:effectLst/>
                          <a:latin typeface="Sassoon Primary" pitchFamily="50" charset="0"/>
                        </a:rPr>
                        <a:t>diddle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Hickory dickory dock</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Grand old duke of York</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Polly put the kettle on</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Little miss </a:t>
                      </a:r>
                      <a:r>
                        <a:rPr lang="en-US" sz="900" dirty="0" err="1">
                          <a:effectLst/>
                          <a:latin typeface="Sassoon Primary" pitchFamily="50" charset="0"/>
                        </a:rPr>
                        <a:t>muffet</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Firework night</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5 little men in a flying saucer</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Twinkle </a:t>
                      </a:r>
                      <a:r>
                        <a:rPr lang="en-US" sz="900" dirty="0" err="1">
                          <a:effectLst/>
                          <a:latin typeface="Sassoon Primary" pitchFamily="50" charset="0"/>
                        </a:rPr>
                        <a:t>twinkle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Little </a:t>
                      </a:r>
                      <a:r>
                        <a:rPr lang="en-US" sz="900" dirty="0" err="1">
                          <a:effectLst/>
                          <a:latin typeface="Sassoon Primary" pitchFamily="50" charset="0"/>
                        </a:rPr>
                        <a:t>bo</a:t>
                      </a:r>
                      <a:r>
                        <a:rPr lang="en-US" sz="900" dirty="0">
                          <a:effectLst/>
                          <a:latin typeface="Sassoon Primary" pitchFamily="50" charset="0"/>
                        </a:rPr>
                        <a:t> peep</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Two little dickie birds</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Five mince pies</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Five little snowmen</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Baa </a:t>
                      </a:r>
                      <a:r>
                        <a:rPr lang="en-US" sz="900" dirty="0" err="1">
                          <a:effectLst/>
                          <a:latin typeface="Sassoon Primary" pitchFamily="50" charset="0"/>
                        </a:rPr>
                        <a:t>baa</a:t>
                      </a:r>
                      <a:r>
                        <a:rPr lang="en-US" sz="900" dirty="0">
                          <a:effectLst/>
                          <a:latin typeface="Sassoon Primary" pitchFamily="50" charset="0"/>
                        </a:rPr>
                        <a:t> black sheep</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Wheels on the bus</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Five little ducks</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Jack and </a:t>
                      </a:r>
                      <a:r>
                        <a:rPr lang="en-US" sz="900" dirty="0" err="1">
                          <a:effectLst/>
                          <a:latin typeface="Sassoon Primary" pitchFamily="50" charset="0"/>
                        </a:rPr>
                        <a:t>jill</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Ten in a bed</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Humpty dumpty</a:t>
                      </a: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err="1">
                          <a:effectLst/>
                          <a:latin typeface="Sassoon Primary" pitchFamily="50" charset="0"/>
                        </a:rPr>
                        <a:t>Incy</a:t>
                      </a:r>
                      <a:r>
                        <a:rPr lang="en-US" sz="900" dirty="0">
                          <a:effectLst/>
                          <a:latin typeface="Sassoon Primary" pitchFamily="50" charset="0"/>
                        </a:rPr>
                        <a:t> </a:t>
                      </a:r>
                      <a:r>
                        <a:rPr lang="en-US" sz="900" dirty="0" err="1">
                          <a:effectLst/>
                          <a:latin typeface="Sassoon Primary" pitchFamily="50" charset="0"/>
                        </a:rPr>
                        <a:t>wincy</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Dingle Dangle Scarecrow</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I’m a little teapot</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Mary had a little lamb</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Pat a cake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Ring a ring o roses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Old McDonald</a:t>
                      </a:r>
                      <a:endParaRPr lang="en-GB" sz="900" dirty="0">
                        <a:effectLst/>
                        <a:latin typeface="Sassoon Primary" pitchFamily="50" charset="0"/>
                      </a:endParaRPr>
                    </a:p>
                    <a:p>
                      <a:pPr>
                        <a:lnSpc>
                          <a:spcPct val="115000"/>
                        </a:lnSpc>
                        <a:spcAft>
                          <a:spcPts val="0"/>
                        </a:spcAft>
                      </a:pPr>
                      <a:r>
                        <a:rPr lang="en-US" sz="900" dirty="0" err="1">
                          <a:effectLst/>
                          <a:latin typeface="Sassoon Primary" pitchFamily="50" charset="0"/>
                        </a:rPr>
                        <a:t>Horsie</a:t>
                      </a:r>
                      <a:r>
                        <a:rPr lang="en-US" sz="900" dirty="0">
                          <a:effectLst/>
                          <a:latin typeface="Sassoon Primary" pitchFamily="50" charset="0"/>
                        </a:rPr>
                        <a:t> </a:t>
                      </a:r>
                      <a:r>
                        <a:rPr lang="en-US" sz="900" dirty="0" err="1">
                          <a:effectLst/>
                          <a:latin typeface="Sassoon Primary" pitchFamily="50" charset="0"/>
                        </a:rPr>
                        <a:t>Horsie</a:t>
                      </a:r>
                      <a:endParaRPr lang="en-GB" sz="900" dirty="0">
                        <a:effectLst/>
                        <a:latin typeface="Sassoon Primary" pitchFamily="50" charset="0"/>
                      </a:endParaRPr>
                    </a:p>
                    <a:p>
                      <a:pPr>
                        <a:lnSpc>
                          <a:spcPct val="115000"/>
                        </a:lnSpc>
                        <a:spcAft>
                          <a:spcPts val="0"/>
                        </a:spcAft>
                      </a:pPr>
                      <a:r>
                        <a:rPr lang="en-US" sz="900" dirty="0">
                          <a:effectLst/>
                          <a:latin typeface="Sassoon Primary" pitchFamily="50" charset="0"/>
                        </a:rPr>
                        <a:t>Here is a bee hive</a:t>
                      </a:r>
                    </a:p>
                    <a:p>
                      <a:pPr>
                        <a:lnSpc>
                          <a:spcPct val="115000"/>
                        </a:lnSpc>
                        <a:spcAft>
                          <a:spcPts val="0"/>
                        </a:spcAft>
                      </a:pPr>
                      <a:r>
                        <a:rPr lang="en-US" sz="900" dirty="0">
                          <a:effectLst/>
                          <a:latin typeface="Sassoon Primary" pitchFamily="50" charset="0"/>
                        </a:rPr>
                        <a:t>Fish alive</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Mary </a:t>
                      </a:r>
                      <a:r>
                        <a:rPr lang="en-US" sz="900" dirty="0" err="1">
                          <a:effectLst/>
                          <a:latin typeface="Sassoon Primary" pitchFamily="50" charset="0"/>
                          <a:ea typeface="Calibri" panose="020F0502020204030204" pitchFamily="34" charset="0"/>
                          <a:cs typeface="Times New Roman" panose="02020603050405020304" pitchFamily="18" charset="0"/>
                        </a:rPr>
                        <a:t>Mary</a:t>
                      </a:r>
                      <a:r>
                        <a:rPr lang="en-US" sz="900" dirty="0">
                          <a:effectLst/>
                          <a:latin typeface="Sassoon Primary" pitchFamily="50" charset="0"/>
                          <a:ea typeface="Calibri" panose="020F0502020204030204" pitchFamily="34" charset="0"/>
                          <a:cs typeface="Times New Roman" panose="02020603050405020304" pitchFamily="18" charset="0"/>
                        </a:rPr>
                        <a:t> contrary</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Muffin man</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nSpc>
                          <a:spcPct val="115000"/>
                        </a:lnSpc>
                        <a:spcAft>
                          <a:spcPts val="0"/>
                        </a:spcAft>
                      </a:pPr>
                      <a:r>
                        <a:rPr lang="en-US" sz="900" dirty="0">
                          <a:effectLst/>
                          <a:latin typeface="Sassoon Primary" pitchFamily="50" charset="0"/>
                        </a:rPr>
                        <a:t>Pussy Cat pussy cat</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One elephant</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Piggy went to market</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5 little monkey in tree</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Old mother </a:t>
                      </a:r>
                      <a:r>
                        <a:rPr lang="en-US" sz="900" dirty="0" err="1">
                          <a:effectLst/>
                          <a:latin typeface="Sassoon Primary" pitchFamily="50" charset="0"/>
                          <a:ea typeface="Calibri" panose="020F0502020204030204" pitchFamily="34" charset="0"/>
                          <a:cs typeface="Times New Roman" panose="02020603050405020304" pitchFamily="18" charset="0"/>
                        </a:rPr>
                        <a:t>hubard</a:t>
                      </a:r>
                      <a:endParaRPr lang="en-US" sz="900" dirty="0">
                        <a:effectLst/>
                        <a:latin typeface="Sassoon Primary" pitchFamily="50" charset="0"/>
                        <a:ea typeface="Calibri" panose="020F0502020204030204" pitchFamily="34" charset="0"/>
                        <a:cs typeface="Times New Roman" panose="02020603050405020304" pitchFamily="18" charset="0"/>
                      </a:endParaRP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Miss Polly had a doll</a:t>
                      </a:r>
                    </a:p>
                    <a:p>
                      <a:pP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5 little fishes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1338169797"/>
                  </a:ext>
                </a:extLst>
              </a:tr>
              <a:tr h="259994">
                <a:tc>
                  <a:txBody>
                    <a:bodyPr/>
                    <a:lstStyle/>
                    <a:p>
                      <a:pPr algn="ctr">
                        <a:lnSpc>
                          <a:spcPct val="115000"/>
                        </a:lnSpc>
                        <a:spcAft>
                          <a:spcPts val="0"/>
                        </a:spcAft>
                      </a:pPr>
                      <a:r>
                        <a:rPr lang="en-GB" sz="900" dirty="0">
                          <a:effectLst/>
                          <a:latin typeface="Sassoon Primary" pitchFamily="50" charset="0"/>
                        </a:rPr>
                        <a:t>Language of the month</a:t>
                      </a:r>
                    </a:p>
                    <a:p>
                      <a:pPr algn="ctr">
                        <a:lnSpc>
                          <a:spcPct val="115000"/>
                        </a:lnSpc>
                        <a:spcAft>
                          <a:spcPts val="0"/>
                        </a:spcAft>
                      </a:pP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Each month we focus on a different language and teach children key words which also link to our sign of the month</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a:effectLst/>
                          <a:latin typeface="Sassoon Primary"/>
                        </a:rPr>
                        <a:t>September – French</a:t>
                      </a:r>
                      <a:endParaRPr lang="en-GB" sz="900" dirty="0">
                        <a:effectLst/>
                        <a:latin typeface="Sassoon Primary"/>
                      </a:endParaRPr>
                    </a:p>
                    <a:p>
                      <a:pPr lvl="0" algn="ctr">
                        <a:lnSpc>
                          <a:spcPct val="114999"/>
                        </a:lnSpc>
                        <a:spcAft>
                          <a:spcPts val="0"/>
                        </a:spcAft>
                        <a:buNone/>
                      </a:pPr>
                      <a:r>
                        <a:rPr lang="en-GB" sz="900">
                          <a:effectLst/>
                          <a:latin typeface="Sassoon Primary"/>
                        </a:rPr>
                        <a:t>October – Arabic</a:t>
                      </a:r>
                      <a:endParaRPr lang="en-GB" sz="900" dirty="0">
                        <a:effectLst/>
                        <a:latin typeface="Sassoon Primary"/>
                      </a:endParaRP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September – Igbo</a:t>
                      </a:r>
                      <a:endParaRPr lang="en-GB" sz="900" dirty="0">
                        <a:effectLst/>
                        <a:latin typeface="Sassoon Primary"/>
                      </a:endParaRPr>
                    </a:p>
                    <a:p>
                      <a:pPr lvl="0" algn="ctr">
                        <a:lnSpc>
                          <a:spcPct val="114999"/>
                        </a:lnSpc>
                        <a:spcAft>
                          <a:spcPts val="0"/>
                        </a:spcAft>
                        <a:buNone/>
                      </a:pPr>
                      <a:r>
                        <a:rPr lang="en-GB" sz="900">
                          <a:effectLst/>
                          <a:latin typeface="Sassoon Primary"/>
                        </a:rPr>
                        <a:t>October - Hungarian</a:t>
                      </a:r>
                      <a:endParaRPr lang="en-GB" sz="900" dirty="0">
                        <a:effectLst/>
                        <a:latin typeface="Sassoon Primary"/>
                      </a:endParaRPr>
                    </a:p>
                  </a:txBody>
                  <a:tcPr marL="6672" marR="6672" marT="0" marB="0"/>
                </a:tc>
                <a:tc>
                  <a:txBody>
                    <a:bodyPr/>
                    <a:lstStyle/>
                    <a:p>
                      <a:pPr lvl="0" algn="ctr">
                        <a:lnSpc>
                          <a:spcPct val="114999"/>
                        </a:lnSpc>
                        <a:spcAft>
                          <a:spcPts val="0"/>
                        </a:spcAft>
                        <a:buNone/>
                      </a:pPr>
                      <a:r>
                        <a:rPr lang="en-GB" sz="900">
                          <a:effectLst/>
                          <a:latin typeface="Sassoon Primary"/>
                        </a:rPr>
                        <a:t>November – Romanian</a:t>
                      </a:r>
                      <a:endParaRPr lang="en-US"/>
                    </a:p>
                    <a:p>
                      <a:pPr lvl="0" algn="ctr">
                        <a:lnSpc>
                          <a:spcPct val="114999"/>
                        </a:lnSpc>
                        <a:spcAft>
                          <a:spcPts val="0"/>
                        </a:spcAft>
                        <a:buNone/>
                      </a:pPr>
                      <a:r>
                        <a:rPr lang="en-GB" sz="900">
                          <a:effectLst/>
                          <a:latin typeface="Sassoon Primary"/>
                        </a:rPr>
                        <a:t>December – Welsh</a:t>
                      </a:r>
                      <a:endParaRPr lang="en-GB" sz="900" dirty="0">
                        <a:effectLst/>
                        <a:latin typeface="Sassoon Primary"/>
                      </a:endParaRP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November – Latvian</a:t>
                      </a:r>
                    </a:p>
                    <a:p>
                      <a:pPr lvl="0" algn="ctr">
                        <a:lnSpc>
                          <a:spcPct val="114999"/>
                        </a:lnSpc>
                        <a:spcAft>
                          <a:spcPts val="0"/>
                        </a:spcAft>
                        <a:buNone/>
                      </a:pPr>
                      <a:r>
                        <a:rPr lang="en-GB" sz="900">
                          <a:effectLst/>
                          <a:latin typeface="Sassoon Primary"/>
                        </a:rPr>
                        <a:t>December - Danish</a:t>
                      </a:r>
                      <a:endParaRPr lang="en-GB" sz="900" dirty="0">
                        <a:effectLst/>
                        <a:latin typeface="Sassoon Primary"/>
                      </a:endParaRPr>
                    </a:p>
                  </a:txBody>
                  <a:tcPr marL="6672" marR="6672" marT="0" marB="0"/>
                </a:tc>
                <a:tc>
                  <a:txBody>
                    <a:bodyPr/>
                    <a:lstStyle/>
                    <a:p>
                      <a:pPr algn="ctr">
                        <a:lnSpc>
                          <a:spcPct val="115000"/>
                        </a:lnSpc>
                        <a:spcAft>
                          <a:spcPts val="0"/>
                        </a:spcAft>
                      </a:pPr>
                      <a:r>
                        <a:rPr lang="en-GB" sz="900">
                          <a:effectLst/>
                          <a:latin typeface="Sassoon Primary"/>
                        </a:rPr>
                        <a:t>January - Chinese</a:t>
                      </a:r>
                    </a:p>
                    <a:p>
                      <a:pPr algn="ctr">
                        <a:lnSpc>
                          <a:spcPct val="115000"/>
                        </a:lnSpc>
                        <a:spcAft>
                          <a:spcPts val="0"/>
                        </a:spcAft>
                      </a:pPr>
                      <a:r>
                        <a:rPr lang="en-GB" sz="900">
                          <a:effectLst/>
                          <a:latin typeface="Sassoon Primary"/>
                        </a:rPr>
                        <a:t>February – Polish</a:t>
                      </a: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January – Yoruba</a:t>
                      </a:r>
                      <a:endParaRPr lang="en-GB" sz="900" dirty="0">
                        <a:effectLst/>
                        <a:latin typeface="Sassoon Primary"/>
                      </a:endParaRPr>
                    </a:p>
                    <a:p>
                      <a:pPr lvl="0" algn="ctr">
                        <a:lnSpc>
                          <a:spcPct val="114999"/>
                        </a:lnSpc>
                        <a:spcAft>
                          <a:spcPts val="0"/>
                        </a:spcAft>
                        <a:buNone/>
                      </a:pPr>
                      <a:r>
                        <a:rPr lang="en-GB" sz="900">
                          <a:effectLst/>
                          <a:latin typeface="Sassoon Primary"/>
                        </a:rPr>
                        <a:t>February - Malayalam</a:t>
                      </a:r>
                      <a:endParaRPr lang="en-GB" sz="900" dirty="0">
                        <a:effectLst/>
                        <a:latin typeface="Sassoon Primary"/>
                      </a:endParaRPr>
                    </a:p>
                  </a:txBody>
                  <a:tcPr marL="6672" marR="6672" marT="0" marB="0"/>
                </a:tc>
                <a:tc>
                  <a:txBody>
                    <a:bodyPr/>
                    <a:lstStyle/>
                    <a:p>
                      <a:pPr algn="ctr">
                        <a:lnSpc>
                          <a:spcPct val="115000"/>
                        </a:lnSpc>
                        <a:spcAft>
                          <a:spcPts val="0"/>
                        </a:spcAft>
                      </a:pPr>
                      <a:r>
                        <a:rPr lang="en-GB" sz="900">
                          <a:effectLst/>
                          <a:latin typeface="Sassoon Primary"/>
                        </a:rPr>
                        <a:t>March – Russian</a:t>
                      </a:r>
                      <a:endParaRPr lang="en-GB" sz="900">
                        <a:effectLst/>
                        <a:latin typeface="Sassoon Primary"/>
                        <a:ea typeface="Calibri" panose="020F0502020204030204" pitchFamily="34" charset="0"/>
                        <a:cs typeface="Times New Roman" panose="02020603050405020304" pitchFamily="18" charset="0"/>
                      </a:endParaRP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March - Bulgarian</a:t>
                      </a:r>
                      <a:endParaRPr lang="en-GB" sz="900" dirty="0">
                        <a:effectLst/>
                        <a:latin typeface="Sassoon Primary"/>
                      </a:endParaRPr>
                    </a:p>
                  </a:txBody>
                  <a:tcPr marL="6672" marR="6672" marT="0" marB="0"/>
                </a:tc>
                <a:tc>
                  <a:txBody>
                    <a:bodyPr/>
                    <a:lstStyle/>
                    <a:p>
                      <a:pPr algn="ctr">
                        <a:lnSpc>
                          <a:spcPct val="115000"/>
                        </a:lnSpc>
                        <a:spcAft>
                          <a:spcPts val="0"/>
                        </a:spcAft>
                      </a:pPr>
                      <a:r>
                        <a:rPr lang="en-GB" sz="900" dirty="0">
                          <a:effectLst/>
                          <a:latin typeface="Sassoon Primary"/>
                        </a:rPr>
                        <a:t>April - </a:t>
                      </a:r>
                      <a:r>
                        <a:rPr lang="en-GB" sz="900" b="0" i="0" u="none" strike="noStrike" noProof="0">
                          <a:solidFill>
                            <a:srgbClr val="000000"/>
                          </a:solidFill>
                          <a:effectLst/>
                        </a:rPr>
                        <a:t>Spanish</a:t>
                      </a:r>
                      <a:endParaRPr lang="en-GB" sz="900">
                        <a:effectLst/>
                        <a:latin typeface="Sassoon Primary"/>
                      </a:endParaRPr>
                    </a:p>
                    <a:p>
                      <a:pPr algn="ctr">
                        <a:lnSpc>
                          <a:spcPct val="115000"/>
                        </a:lnSpc>
                        <a:spcAft>
                          <a:spcPts val="0"/>
                        </a:spcAft>
                      </a:pPr>
                      <a:r>
                        <a:rPr lang="en-GB" sz="900">
                          <a:effectLst/>
                          <a:latin typeface="Sassoon Primary"/>
                        </a:rPr>
                        <a:t>May – Bengali</a:t>
                      </a:r>
                      <a:endParaRPr lang="en-GB" sz="900" dirty="0">
                        <a:effectLst/>
                        <a:latin typeface="Sassoon Primary" pitchFamily="50" charset="0"/>
                        <a:ea typeface="Calibri" panose="020F0502020204030204" pitchFamily="34" charset="0"/>
                        <a:cs typeface="Times New Roman" panose="02020603050405020304" pitchFamily="18" charset="0"/>
                      </a:endParaRP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April – French</a:t>
                      </a:r>
                      <a:endParaRPr lang="en-GB" sz="900" dirty="0">
                        <a:effectLst/>
                        <a:latin typeface="Sassoon Primary"/>
                      </a:endParaRPr>
                    </a:p>
                    <a:p>
                      <a:pPr lvl="0" algn="ctr">
                        <a:lnSpc>
                          <a:spcPct val="114999"/>
                        </a:lnSpc>
                        <a:spcAft>
                          <a:spcPts val="0"/>
                        </a:spcAft>
                        <a:buNone/>
                      </a:pPr>
                      <a:r>
                        <a:rPr lang="en-GB" sz="900">
                          <a:effectLst/>
                          <a:latin typeface="Sassoon Primary"/>
                        </a:rPr>
                        <a:t>May - Gaelic</a:t>
                      </a:r>
                      <a:endParaRPr lang="en-GB" sz="900" dirty="0">
                        <a:effectLst/>
                        <a:latin typeface="Sassoon Primary"/>
                      </a:endParaRPr>
                    </a:p>
                  </a:txBody>
                  <a:tcPr marL="6672" marR="6672" marT="0" marB="0"/>
                </a:tc>
                <a:tc>
                  <a:txBody>
                    <a:bodyPr/>
                    <a:lstStyle/>
                    <a:p>
                      <a:pPr lvl="0" algn="ctr">
                        <a:lnSpc>
                          <a:spcPct val="114999"/>
                        </a:lnSpc>
                        <a:spcAft>
                          <a:spcPts val="0"/>
                        </a:spcAft>
                        <a:buNone/>
                      </a:pPr>
                      <a:r>
                        <a:rPr lang="en-GB" sz="900">
                          <a:effectLst/>
                          <a:latin typeface="Sassoon Primary"/>
                        </a:rPr>
                        <a:t>June – Italian</a:t>
                      </a:r>
                    </a:p>
                    <a:p>
                      <a:pPr lvl="0" algn="ctr">
                        <a:lnSpc>
                          <a:spcPct val="114999"/>
                        </a:lnSpc>
                        <a:spcAft>
                          <a:spcPts val="0"/>
                        </a:spcAft>
                        <a:buNone/>
                      </a:pPr>
                      <a:r>
                        <a:rPr lang="en-GB" sz="900">
                          <a:effectLst/>
                          <a:latin typeface="Sassoon Primary"/>
                        </a:rPr>
                        <a:t>July – Greek</a:t>
                      </a:r>
                      <a:endParaRPr lang="en-GB" sz="900" dirty="0">
                        <a:effectLst/>
                        <a:latin typeface="Sassoon Primary"/>
                      </a:endParaRPr>
                    </a:p>
                    <a:p>
                      <a:pPr lvl="0" algn="ctr">
                        <a:lnSpc>
                          <a:spcPct val="114999"/>
                        </a:lnSpc>
                        <a:spcAft>
                          <a:spcPts val="0"/>
                        </a:spcAft>
                        <a:buNone/>
                      </a:pPr>
                      <a:endParaRPr lang="en-GB" sz="900" dirty="0">
                        <a:effectLst/>
                        <a:latin typeface="Sassoon Primary"/>
                      </a:endParaRPr>
                    </a:p>
                    <a:p>
                      <a:pPr lvl="0" algn="ctr">
                        <a:lnSpc>
                          <a:spcPct val="114999"/>
                        </a:lnSpc>
                        <a:spcAft>
                          <a:spcPts val="0"/>
                        </a:spcAft>
                        <a:buNone/>
                      </a:pPr>
                      <a:r>
                        <a:rPr lang="en-GB" sz="900">
                          <a:effectLst/>
                          <a:latin typeface="Sassoon Primary"/>
                        </a:rPr>
                        <a:t>June – Swedish</a:t>
                      </a:r>
                      <a:endParaRPr lang="en-GB" sz="900" dirty="0">
                        <a:effectLst/>
                        <a:latin typeface="Sassoon Primary"/>
                      </a:endParaRPr>
                    </a:p>
                    <a:p>
                      <a:pPr lvl="0" algn="ctr">
                        <a:lnSpc>
                          <a:spcPct val="114999"/>
                        </a:lnSpc>
                        <a:spcAft>
                          <a:spcPts val="0"/>
                        </a:spcAft>
                        <a:buNone/>
                      </a:pPr>
                      <a:r>
                        <a:rPr lang="en-GB" sz="900">
                          <a:effectLst/>
                          <a:latin typeface="Sassoon Primary"/>
                        </a:rPr>
                        <a:t>July - Dutch</a:t>
                      </a:r>
                      <a:endParaRPr lang="en-GB" sz="900" dirty="0">
                        <a:effectLst/>
                        <a:latin typeface="Sassoon Primary"/>
                      </a:endParaRPr>
                    </a:p>
                  </a:txBody>
                  <a:tcPr marL="6672" marR="6672" marT="0" marB="0"/>
                </a:tc>
                <a:extLst>
                  <a:ext uri="{0D108BD9-81ED-4DB2-BD59-A6C34878D82A}">
                    <a16:rowId xmlns:a16="http://schemas.microsoft.com/office/drawing/2014/main" val="4261078654"/>
                  </a:ext>
                </a:extLst>
              </a:tr>
              <a:tr h="259994">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Our Phoenix Values</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September – Respect</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October - Cooperation</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November – kindness</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December - hope</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January – determination</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February – friendship</a:t>
                      </a: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March – compassion</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April - love</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May – appreciation</a:t>
                      </a:r>
                    </a:p>
                    <a:p>
                      <a:pPr algn="ctr">
                        <a:lnSpc>
                          <a:spcPct val="115000"/>
                        </a:lnSpc>
                        <a:spcAft>
                          <a:spcPts val="0"/>
                        </a:spcAft>
                      </a:pPr>
                      <a:endParaRPr lang="en-US"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June - responsibility</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US" sz="900" dirty="0">
                          <a:effectLst/>
                          <a:latin typeface="Sassoon Primary" pitchFamily="50" charset="0"/>
                          <a:ea typeface="Calibri" panose="020F0502020204030204" pitchFamily="34" charset="0"/>
                          <a:cs typeface="Times New Roman" panose="02020603050405020304" pitchFamily="18" charset="0"/>
                        </a:rPr>
                        <a:t>July - honesty</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3675009882"/>
                  </a:ext>
                </a:extLst>
              </a:tr>
            </a:tbl>
          </a:graphicData>
        </a:graphic>
      </p:graphicFrame>
      <p:pic>
        <p:nvPicPr>
          <p:cNvPr id="6" name="Picture 5"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E43B6947-2E91-4129-9D69-195E56313652}"/>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768542" y="-16131"/>
            <a:ext cx="1423458" cy="1641731"/>
          </a:xfrm>
          <a:prstGeom prst="rect">
            <a:avLst/>
          </a:prstGeom>
          <a:noFill/>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B56F8F77-FCB7-4406-BB6C-84415F03CD82}"/>
              </a:ext>
            </a:extLst>
          </p:cNvPr>
          <p:cNvSpPr txBox="1"/>
          <p:nvPr/>
        </p:nvSpPr>
        <p:spPr>
          <a:xfrm>
            <a:off x="227859" y="6182767"/>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spTree>
    <p:extLst>
      <p:ext uri="{BB962C8B-B14F-4D97-AF65-F5344CB8AC3E}">
        <p14:creationId xmlns:p14="http://schemas.microsoft.com/office/powerpoint/2010/main" val="2403502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176600-B843-4006-9235-FEEE838C72F1}"/>
              </a:ext>
            </a:extLst>
          </p:cNvPr>
          <p:cNvSpPr txBox="1">
            <a:spLocks/>
          </p:cNvSpPr>
          <p:nvPr/>
        </p:nvSpPr>
        <p:spPr>
          <a:xfrm>
            <a:off x="0" y="184150"/>
            <a:ext cx="12192000" cy="13255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a:t>
            </a:r>
            <a:endParaRPr lang="en-GB" dirty="0">
              <a:latin typeface="Sassoon Primary" pitchFamily="50" charset="0"/>
            </a:endParaRPr>
          </a:p>
        </p:txBody>
      </p:sp>
      <p:graphicFrame>
        <p:nvGraphicFramePr>
          <p:cNvPr id="2" name="Table 1">
            <a:extLst>
              <a:ext uri="{FF2B5EF4-FFF2-40B4-BE49-F238E27FC236}">
                <a16:creationId xmlns:a16="http://schemas.microsoft.com/office/drawing/2014/main" id="{A16908A3-6A4F-4C93-BC7E-CCDDA8EC6EF8}"/>
              </a:ext>
            </a:extLst>
          </p:cNvPr>
          <p:cNvGraphicFramePr>
            <a:graphicFrameLocks noGrp="1"/>
          </p:cNvGraphicFramePr>
          <p:nvPr>
            <p:extLst>
              <p:ext uri="{D42A27DB-BD31-4B8C-83A1-F6EECF244321}">
                <p14:modId xmlns:p14="http://schemas.microsoft.com/office/powerpoint/2010/main" val="1183843400"/>
              </p:ext>
            </p:extLst>
          </p:nvPr>
        </p:nvGraphicFramePr>
        <p:xfrm>
          <a:off x="364066" y="1694997"/>
          <a:ext cx="11463871" cy="4307870"/>
        </p:xfrm>
        <a:graphic>
          <a:graphicData uri="http://schemas.openxmlformats.org/drawingml/2006/table">
            <a:tbl>
              <a:tblPr firstRow="1" firstCol="1" bandRow="1">
                <a:tableStyleId>{5940675A-B579-460E-94D1-54222C63F5DA}</a:tableStyleId>
              </a:tblPr>
              <a:tblGrid>
                <a:gridCol w="2421467">
                  <a:extLst>
                    <a:ext uri="{9D8B030D-6E8A-4147-A177-3AD203B41FA5}">
                      <a16:colId xmlns:a16="http://schemas.microsoft.com/office/drawing/2014/main" val="3119914365"/>
                    </a:ext>
                  </a:extLst>
                </a:gridCol>
                <a:gridCol w="1291772">
                  <a:extLst>
                    <a:ext uri="{9D8B030D-6E8A-4147-A177-3AD203B41FA5}">
                      <a16:colId xmlns:a16="http://schemas.microsoft.com/office/drawing/2014/main" val="959970468"/>
                    </a:ext>
                  </a:extLst>
                </a:gridCol>
                <a:gridCol w="1291772">
                  <a:extLst>
                    <a:ext uri="{9D8B030D-6E8A-4147-A177-3AD203B41FA5}">
                      <a16:colId xmlns:a16="http://schemas.microsoft.com/office/drawing/2014/main" val="463447495"/>
                    </a:ext>
                  </a:extLst>
                </a:gridCol>
                <a:gridCol w="1291772">
                  <a:extLst>
                    <a:ext uri="{9D8B030D-6E8A-4147-A177-3AD203B41FA5}">
                      <a16:colId xmlns:a16="http://schemas.microsoft.com/office/drawing/2014/main" val="290453769"/>
                    </a:ext>
                  </a:extLst>
                </a:gridCol>
                <a:gridCol w="1291772">
                  <a:extLst>
                    <a:ext uri="{9D8B030D-6E8A-4147-A177-3AD203B41FA5}">
                      <a16:colId xmlns:a16="http://schemas.microsoft.com/office/drawing/2014/main" val="3067210371"/>
                    </a:ext>
                  </a:extLst>
                </a:gridCol>
                <a:gridCol w="1291772">
                  <a:extLst>
                    <a:ext uri="{9D8B030D-6E8A-4147-A177-3AD203B41FA5}">
                      <a16:colId xmlns:a16="http://schemas.microsoft.com/office/drawing/2014/main" val="2226179224"/>
                    </a:ext>
                  </a:extLst>
                </a:gridCol>
                <a:gridCol w="2583544">
                  <a:extLst>
                    <a:ext uri="{9D8B030D-6E8A-4147-A177-3AD203B41FA5}">
                      <a16:colId xmlns:a16="http://schemas.microsoft.com/office/drawing/2014/main" val="1164770883"/>
                    </a:ext>
                  </a:extLst>
                </a:gridCol>
              </a:tblGrid>
              <a:tr h="2078239">
                <a:tc>
                  <a:txBody>
                    <a:bodyPr/>
                    <a:lstStyle/>
                    <a:p>
                      <a:pPr algn="ctr">
                        <a:lnSpc>
                          <a:spcPct val="115000"/>
                        </a:lnSpc>
                        <a:spcAft>
                          <a:spcPts val="0"/>
                        </a:spcAft>
                      </a:pPr>
                      <a:r>
                        <a:rPr lang="en-GB" sz="900" dirty="0">
                          <a:effectLst/>
                          <a:latin typeface="Sassoon Primary" pitchFamily="50" charset="0"/>
                        </a:rPr>
                        <a:t>Characteristics of Effective Learning</a:t>
                      </a:r>
                    </a:p>
                    <a:p>
                      <a:pPr algn="ctr">
                        <a:lnSpc>
                          <a:spcPct val="115000"/>
                        </a:lnSpc>
                        <a:spcAft>
                          <a:spcPts val="0"/>
                        </a:spcAft>
                      </a:pP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In planning and guiding what children learn, practitioners must reflect on the different rates at which children are developing and adjust their practice appropriately. </a:t>
                      </a:r>
                    </a:p>
                    <a:p>
                      <a:pPr algn="ctr">
                        <a:lnSpc>
                          <a:spcPct val="115000"/>
                        </a:lnSpc>
                        <a:spcAft>
                          <a:spcPts val="0"/>
                        </a:spcAft>
                      </a:pP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Overarching Principles</a:t>
                      </a:r>
                    </a:p>
                    <a:p>
                      <a:pPr algn="ctr">
                        <a:lnSpc>
                          <a:spcPct val="115000"/>
                        </a:lnSpc>
                        <a:spcAft>
                          <a:spcPts val="0"/>
                        </a:spcAft>
                      </a:pPr>
                      <a:r>
                        <a:rPr lang="en-GB" sz="900" dirty="0">
                          <a:effectLst/>
                          <a:latin typeface="Sassoon Primary" pitchFamily="50" charset="0"/>
                        </a:rPr>
                        <a:t> </a:t>
                      </a:r>
                    </a:p>
                    <a:p>
                      <a:pPr algn="ctr">
                        <a:lnSpc>
                          <a:spcPct val="115000"/>
                        </a:lnSpc>
                        <a:spcAft>
                          <a:spcPts val="0"/>
                        </a:spcAft>
                      </a:pPr>
                      <a:r>
                        <a:rPr lang="en-GB" sz="900" dirty="0">
                          <a:effectLst/>
                          <a:latin typeface="Sassoon Primary" pitchFamily="50" charset="0"/>
                        </a:rPr>
                        <a:t>Four guiding principles should shape practice in early years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gridSpan="6">
                  <a:txBody>
                    <a:bodyPr/>
                    <a:lstStyle/>
                    <a:p>
                      <a:pPr algn="ctr">
                        <a:lnSpc>
                          <a:spcPct val="115000"/>
                        </a:lnSpc>
                        <a:spcAft>
                          <a:spcPts val="0"/>
                        </a:spcAft>
                      </a:pPr>
                      <a:r>
                        <a:rPr lang="en-GB" sz="900">
                          <a:effectLst/>
                          <a:latin typeface="Sassoon Primary" pitchFamily="50" charset="0"/>
                        </a:rPr>
                        <a:t>Playing and exploring: Children investigate and experience things, and ‘have a go’. Children who actively participate in their own play develop a larger store of information and experiences to draw on which positively supports their learning </a:t>
                      </a:r>
                    </a:p>
                    <a:p>
                      <a:pPr algn="ctr">
                        <a:lnSpc>
                          <a:spcPct val="115000"/>
                        </a:lnSpc>
                        <a:spcAft>
                          <a:spcPts val="0"/>
                        </a:spcAft>
                      </a:pPr>
                      <a:r>
                        <a:rPr lang="en-GB" sz="900">
                          <a:effectLst/>
                          <a:latin typeface="Sassoon Primary" pitchFamily="50" charset="0"/>
                        </a:rPr>
                        <a:t>Active learning: Children concentrate and keep on trying if they encounter difficulties. They are proud of their own achievements. For children to develop into self-regulating, lifelong learners they are required to take ownership, accept challenges and learn persistence. </a:t>
                      </a:r>
                    </a:p>
                    <a:p>
                      <a:pPr algn="ctr">
                        <a:lnSpc>
                          <a:spcPct val="115000"/>
                        </a:lnSpc>
                        <a:spcAft>
                          <a:spcPts val="0"/>
                        </a:spcAft>
                      </a:pPr>
                      <a:r>
                        <a:rPr lang="en-GB" sz="900">
                          <a:effectLst/>
                          <a:latin typeface="Sassoon Primary" pitchFamily="50" charset="0"/>
                        </a:rPr>
                        <a:t>Creating and thinking critically: Children develop their own ideas and make links between these ideas. They think flexibly and rationally, drawing on previous experiences which help them to solve problems and reach conclusions.</a:t>
                      </a:r>
                    </a:p>
                    <a:p>
                      <a:pPr algn="ctr">
                        <a:lnSpc>
                          <a:spcPct val="115000"/>
                        </a:lnSpc>
                        <a:spcAft>
                          <a:spcPts val="0"/>
                        </a:spcAft>
                      </a:pPr>
                      <a:r>
                        <a:rPr lang="en-GB" sz="900">
                          <a:effectLst/>
                          <a:latin typeface="Sassoon Primary" pitchFamily="50" charset="0"/>
                        </a:rPr>
                        <a:t> </a:t>
                      </a:r>
                    </a:p>
                    <a:p>
                      <a:pPr algn="ctr">
                        <a:lnSpc>
                          <a:spcPct val="115000"/>
                        </a:lnSpc>
                        <a:spcAft>
                          <a:spcPts val="0"/>
                        </a:spcAft>
                      </a:pPr>
                      <a:r>
                        <a:rPr lang="en-GB" sz="900">
                          <a:effectLst/>
                          <a:latin typeface="Sassoon Primary" pitchFamily="50" charset="0"/>
                        </a:rPr>
                        <a:t>Unique Child: Every child is unique and has the potential to be resilient, capable, confident and self-assured. </a:t>
                      </a:r>
                    </a:p>
                    <a:p>
                      <a:pPr algn="ctr">
                        <a:lnSpc>
                          <a:spcPct val="115000"/>
                        </a:lnSpc>
                        <a:spcAft>
                          <a:spcPts val="0"/>
                        </a:spcAft>
                      </a:pPr>
                      <a:r>
                        <a:rPr lang="en-GB" sz="900">
                          <a:effectLst/>
                          <a:latin typeface="Sassoon Primary" pitchFamily="50" charset="0"/>
                        </a:rPr>
                        <a:t>Positive Relationships: Children flourish with warm, strong &amp; positive partnerships between all staff and parents/carers. This promotes independence across the EYFS curriculum. Children and practitioners are NOT alone – embrace each community. </a:t>
                      </a:r>
                    </a:p>
                    <a:p>
                      <a:pPr algn="ctr">
                        <a:lnSpc>
                          <a:spcPct val="115000"/>
                        </a:lnSpc>
                        <a:spcAft>
                          <a:spcPts val="0"/>
                        </a:spcAft>
                      </a:pPr>
                      <a:r>
                        <a:rPr lang="en-GB" sz="900">
                          <a:effectLst/>
                          <a:latin typeface="Sassoon Primary" pitchFamily="50" charset="0"/>
                        </a:rPr>
                        <a:t>Enabling environments: Children learn and develop well in safe and secure environments where routines are established and where adults respond to their individual needs and passions and help them to build upon their learning over time. </a:t>
                      </a:r>
                    </a:p>
                    <a:p>
                      <a:pPr algn="ctr">
                        <a:lnSpc>
                          <a:spcPct val="115000"/>
                        </a:lnSpc>
                        <a:spcAft>
                          <a:spcPts val="0"/>
                        </a:spcAft>
                      </a:pPr>
                      <a:r>
                        <a:rPr lang="en-GB" sz="900">
                          <a:effectLst/>
                          <a:latin typeface="Sassoon Primary" pitchFamily="50" charset="0"/>
                        </a:rPr>
                        <a:t>Learning and Development: Children develop and learn at different rates. We must be aware of children who need greater support than others.</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95417054"/>
                  </a:ext>
                </a:extLst>
              </a:tr>
              <a:tr h="151392">
                <a:tc>
                  <a:txBody>
                    <a:bodyPr/>
                    <a:lstStyle/>
                    <a:p>
                      <a:pPr algn="ctr">
                        <a:lnSpc>
                          <a:spcPct val="115000"/>
                        </a:lnSpc>
                        <a:spcAft>
                          <a:spcPts val="0"/>
                        </a:spcAft>
                      </a:pPr>
                      <a:r>
                        <a:rPr lang="en-GB" sz="900">
                          <a:effectLst/>
                          <a:latin typeface="Sassoon Primary" pitchFamily="50" charset="0"/>
                        </a:rPr>
                        <a:t>British Values</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a:effectLst/>
                          <a:latin typeface="Sassoon Primary" pitchFamily="50" charset="0"/>
                        </a:rPr>
                        <a:t> </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a:effectLst/>
                          <a:latin typeface="Sassoon Primary" pitchFamily="50" charset="0"/>
                        </a:rPr>
                        <a:t> </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a:effectLst/>
                          <a:latin typeface="Sassoon Primary" pitchFamily="50" charset="0"/>
                        </a:rPr>
                        <a:t> </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a:effectLst/>
                          <a:latin typeface="Sassoon Primary" pitchFamily="50" charset="0"/>
                        </a:rPr>
                        <a:t> </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384648981"/>
                  </a:ext>
                </a:extLst>
              </a:tr>
              <a:tr h="2078239">
                <a:tc>
                  <a:txBody>
                    <a:bodyPr/>
                    <a:lstStyle/>
                    <a:p>
                      <a:pPr algn="ctr">
                        <a:lnSpc>
                          <a:spcPct val="115000"/>
                        </a:lnSpc>
                        <a:spcAft>
                          <a:spcPts val="0"/>
                        </a:spcAft>
                      </a:pPr>
                      <a:r>
                        <a:rPr lang="en-GB" sz="900">
                          <a:effectLst/>
                          <a:latin typeface="Sassoon Primary" pitchFamily="50" charset="0"/>
                        </a:rPr>
                        <a:t> </a:t>
                      </a:r>
                      <a:endParaRPr lang="en-GB" sz="90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Mutual respect </a:t>
                      </a:r>
                    </a:p>
                    <a:p>
                      <a:pPr algn="ctr">
                        <a:lnSpc>
                          <a:spcPct val="115000"/>
                        </a:lnSpc>
                        <a:spcAft>
                          <a:spcPts val="0"/>
                        </a:spcAft>
                      </a:pPr>
                      <a:r>
                        <a:rPr lang="en-GB" sz="900" dirty="0">
                          <a:effectLst/>
                          <a:latin typeface="Sassoon Primary" pitchFamily="50" charset="0"/>
                        </a:rPr>
                        <a:t>We are all unique. We respect differences between different people and their beliefs in our community, in this country and all around the world. All cultures are learned , respected, and celebrated.</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Mutual Tolerance Everyone is valued, all cultures are celebrated and we all share and respect the opinions of others. Mutual tolerance of those with different faiths and beliefs and for those without faith. Done through celebrations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Rule of law </a:t>
                      </a:r>
                    </a:p>
                    <a:p>
                      <a:pPr algn="ctr">
                        <a:lnSpc>
                          <a:spcPct val="115000"/>
                        </a:lnSpc>
                        <a:spcAft>
                          <a:spcPts val="0"/>
                        </a:spcAft>
                      </a:pPr>
                      <a:r>
                        <a:rPr lang="en-GB" sz="900" dirty="0">
                          <a:effectLst/>
                          <a:latin typeface="Sassoon Primary" pitchFamily="50" charset="0"/>
                        </a:rPr>
                        <a:t>We all know that we have rules at school that we must follow. We know who to talk to if we do not feel safe. We know right from wrong. We recognise that we are accountable for our actions. We must work together as a team when it is necessary. Class rules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Individual liberty </a:t>
                      </a:r>
                    </a:p>
                    <a:p>
                      <a:pPr algn="ctr">
                        <a:lnSpc>
                          <a:spcPct val="115000"/>
                        </a:lnSpc>
                        <a:spcAft>
                          <a:spcPts val="0"/>
                        </a:spcAft>
                      </a:pPr>
                      <a:r>
                        <a:rPr lang="en-GB" sz="900" dirty="0">
                          <a:effectLst/>
                          <a:latin typeface="Sassoon Primary" pitchFamily="50" charset="0"/>
                        </a:rPr>
                        <a:t>We all have the right to have our own views. We are all respected as individuals. We feel safe to have a go at new activities. We understand and celebrate the fact that everyone is different.</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Democracy </a:t>
                      </a:r>
                    </a:p>
                    <a:p>
                      <a:pPr algn="ctr">
                        <a:lnSpc>
                          <a:spcPct val="115000"/>
                        </a:lnSpc>
                        <a:spcAft>
                          <a:spcPts val="0"/>
                        </a:spcAft>
                      </a:pPr>
                      <a:r>
                        <a:rPr lang="en-GB" sz="900" dirty="0">
                          <a:effectLst/>
                          <a:latin typeface="Sassoon Primary" pitchFamily="50" charset="0"/>
                        </a:rPr>
                        <a:t>We all have the right to be listened to. We respect everyone and we value their different ideas and opinions. We have the opportunity to play with who we want to play with. We listen with intrigue and value and respect the opinions of others.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tc>
                  <a:txBody>
                    <a:bodyPr/>
                    <a:lstStyle/>
                    <a:p>
                      <a:pPr algn="ctr">
                        <a:lnSpc>
                          <a:spcPct val="115000"/>
                        </a:lnSpc>
                        <a:spcAft>
                          <a:spcPts val="0"/>
                        </a:spcAft>
                      </a:pPr>
                      <a:r>
                        <a:rPr lang="en-GB" sz="900" dirty="0">
                          <a:effectLst/>
                          <a:latin typeface="Sassoon Primary" pitchFamily="50" charset="0"/>
                        </a:rPr>
                        <a:t>Recap all British Values Fundamental British Values underpin what it is to be a citizen in a modern and diverse Great Britain valuing our community and celebrating diversity of the UK. Fundamental British Values are not exclusive to being British and are shared by other democratic countries.</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672" marR="6672" marT="0" marB="0"/>
                </a:tc>
                <a:extLst>
                  <a:ext uri="{0D108BD9-81ED-4DB2-BD59-A6C34878D82A}">
                    <a16:rowId xmlns:a16="http://schemas.microsoft.com/office/drawing/2014/main" val="2916478189"/>
                  </a:ext>
                </a:extLst>
              </a:tr>
            </a:tbl>
          </a:graphicData>
        </a:graphic>
      </p:graphicFrame>
      <p:sp>
        <p:nvSpPr>
          <p:cNvPr id="6" name="TextBox 5">
            <a:extLst>
              <a:ext uri="{FF2B5EF4-FFF2-40B4-BE49-F238E27FC236}">
                <a16:creationId xmlns:a16="http://schemas.microsoft.com/office/drawing/2014/main" id="{E933B0BA-9592-4B64-8FA3-E6D0F06FA1E0}"/>
              </a:ext>
            </a:extLst>
          </p:cNvPr>
          <p:cNvSpPr txBox="1"/>
          <p:nvPr/>
        </p:nvSpPr>
        <p:spPr>
          <a:xfrm>
            <a:off x="227860" y="6180943"/>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7CC30DA8-C9AC-4C9D-A5AB-B87E710D3C4D}"/>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06941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Literacy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208120260"/>
              </p:ext>
            </p:extLst>
          </p:nvPr>
        </p:nvGraphicFramePr>
        <p:xfrm>
          <a:off x="272603" y="1690533"/>
          <a:ext cx="11646793" cy="4160562"/>
        </p:xfrm>
        <a:graphic>
          <a:graphicData uri="http://schemas.openxmlformats.org/drawingml/2006/table">
            <a:tbl>
              <a:tblPr firstRow="1" firstCol="1" bandRow="1">
                <a:tableStyleId>{5940675A-B579-460E-94D1-54222C63F5DA}</a:tableStyleId>
              </a:tblPr>
              <a:tblGrid>
                <a:gridCol w="3882264">
                  <a:extLst>
                    <a:ext uri="{9D8B030D-6E8A-4147-A177-3AD203B41FA5}">
                      <a16:colId xmlns:a16="http://schemas.microsoft.com/office/drawing/2014/main" val="256773566"/>
                    </a:ext>
                  </a:extLst>
                </a:gridCol>
                <a:gridCol w="3882265">
                  <a:extLst>
                    <a:ext uri="{9D8B030D-6E8A-4147-A177-3AD203B41FA5}">
                      <a16:colId xmlns:a16="http://schemas.microsoft.com/office/drawing/2014/main" val="179892334"/>
                    </a:ext>
                  </a:extLst>
                </a:gridCol>
                <a:gridCol w="3882264">
                  <a:extLst>
                    <a:ext uri="{9D8B030D-6E8A-4147-A177-3AD203B41FA5}">
                      <a16:colId xmlns:a16="http://schemas.microsoft.com/office/drawing/2014/main" val="3377343737"/>
                    </a:ext>
                  </a:extLst>
                </a:gridCol>
              </a:tblGrid>
              <a:tr h="1146386">
                <a:tc gridSpan="3">
                  <a:txBody>
                    <a:bodyPr/>
                    <a:lstStyle/>
                    <a:p>
                      <a:pPr>
                        <a:lnSpc>
                          <a:spcPct val="107000"/>
                        </a:lnSpc>
                        <a:spcAft>
                          <a:spcPts val="0"/>
                        </a:spcAft>
                      </a:pPr>
                      <a:r>
                        <a:rPr lang="en-US" sz="1200" dirty="0">
                          <a:latin typeface="Sassoon Primary" pitchFamily="50" charset="0"/>
                        </a:rPr>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a:t>
                      </a:r>
                      <a:endParaRPr lang="en-GB" sz="12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356387">
                <a:tc gridSpan="3">
                  <a:txBody>
                    <a:bodyPr/>
                    <a:lstStyle/>
                    <a:p>
                      <a:pPr algn="ctr">
                        <a:lnSpc>
                          <a:spcPct val="107000"/>
                        </a:lnSpc>
                        <a:spcAft>
                          <a:spcPts val="0"/>
                        </a:spcAft>
                      </a:pPr>
                      <a:r>
                        <a:rPr lang="en-US" sz="2000" dirty="0" err="1">
                          <a:solidFill>
                            <a:schemeClr val="bg1"/>
                          </a:solidFill>
                          <a:effectLst/>
                          <a:latin typeface="Sassoon Primary" pitchFamily="50" charset="0"/>
                          <a:cs typeface="Times New Roman" panose="02020603050405020304" pitchFamily="18" charset="0"/>
                        </a:rPr>
                        <a:t>Ea</a:t>
                      </a:r>
                      <a:r>
                        <a:rPr lang="en-GB" sz="2000" dirty="0">
                          <a:solidFill>
                            <a:schemeClr val="bg1"/>
                          </a:solidFill>
                          <a:effectLst/>
                          <a:latin typeface="Sassoon Primary" pitchFamily="50" charset="0"/>
                          <a:cs typeface="Times New Roman" panose="02020603050405020304" pitchFamily="18" charset="0"/>
                        </a:rPr>
                        <a:t>rly Learning Goal</a:t>
                      </a:r>
                      <a:endParaRPr lang="en-GB" sz="36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721789">
                <a:tc>
                  <a:txBody>
                    <a:bodyPr/>
                    <a:lstStyle/>
                    <a:p>
                      <a:r>
                        <a:rPr lang="en-US" sz="1100" dirty="0">
                          <a:latin typeface="Sassoon Primary" pitchFamily="50" charset="0"/>
                        </a:rPr>
                        <a:t>ELG: Comprehension </a:t>
                      </a:r>
                    </a:p>
                    <a:p>
                      <a:r>
                        <a:rPr lang="en-US" sz="1100" dirty="0">
                          <a:latin typeface="Sassoon Primary" pitchFamily="50" charset="0"/>
                        </a:rPr>
                        <a:t>Children at the expected level of development will: </a:t>
                      </a:r>
                    </a:p>
                    <a:p>
                      <a:r>
                        <a:rPr lang="en-US" sz="1100" dirty="0">
                          <a:latin typeface="Sassoon Primary" pitchFamily="50" charset="0"/>
                        </a:rPr>
                        <a:t>• Demonstrate understanding of what has been read to them by retelling stories 14 and narratives using their own words and recently introduced vocabulary. • Anticipate – where appropriate – key events in stories. </a:t>
                      </a:r>
                    </a:p>
                    <a:p>
                      <a:r>
                        <a:rPr lang="en-US" sz="1100" dirty="0">
                          <a:latin typeface="Sassoon Primary" pitchFamily="50" charset="0"/>
                        </a:rPr>
                        <a:t>• Use and understand recently introduced vocabulary during discussions about stories, non-fiction, rhymes and poems and during role-play.</a:t>
                      </a:r>
                      <a:endParaRPr lang="en-GB" sz="1100" dirty="0">
                        <a:effectLst/>
                        <a:latin typeface="Sassoon Primary" pitchFamily="50" charset="0"/>
                      </a:endParaRPr>
                    </a:p>
                  </a:txBody>
                  <a:tcPr marL="61032" marR="61032" marT="0" marB="0"/>
                </a:tc>
                <a:tc>
                  <a:txBody>
                    <a:bodyPr/>
                    <a:lstStyle/>
                    <a:p>
                      <a:r>
                        <a:rPr lang="en-US" sz="1100" dirty="0">
                          <a:latin typeface="Sassoon Primary" pitchFamily="50" charset="0"/>
                        </a:rPr>
                        <a:t>ELG: Word Reading </a:t>
                      </a:r>
                    </a:p>
                    <a:p>
                      <a:r>
                        <a:rPr lang="en-US" sz="1100" dirty="0">
                          <a:latin typeface="Sassoon Primary" pitchFamily="50" charset="0"/>
                        </a:rPr>
                        <a:t>Children at the expected level of development will: </a:t>
                      </a:r>
                    </a:p>
                    <a:p>
                      <a:r>
                        <a:rPr lang="en-US" sz="1100" dirty="0">
                          <a:latin typeface="Sassoon Primary" pitchFamily="50" charset="0"/>
                        </a:rPr>
                        <a:t>• Say a sound for each letter in the alphabet and at least 10 digraphs. </a:t>
                      </a:r>
                    </a:p>
                    <a:p>
                      <a:r>
                        <a:rPr lang="en-US" sz="1100" dirty="0">
                          <a:latin typeface="Sassoon Primary" pitchFamily="50" charset="0"/>
                        </a:rPr>
                        <a:t>• Read words consistent with their phonic knowledge by sound-blending. </a:t>
                      </a:r>
                    </a:p>
                    <a:p>
                      <a:r>
                        <a:rPr lang="en-US" sz="1100" dirty="0">
                          <a:latin typeface="Sassoon Primary" pitchFamily="50" charset="0"/>
                        </a:rPr>
                        <a:t>• Read aloud simple sentences and books that are consistent with their phonic knowledge, including some common exception words.</a:t>
                      </a:r>
                      <a:endParaRPr lang="en-GB" sz="1100" dirty="0">
                        <a:effectLst/>
                        <a:latin typeface="Sassoon Primary" pitchFamily="50" charset="0"/>
                      </a:endParaRPr>
                    </a:p>
                  </a:txBody>
                  <a:tcPr marL="61032" marR="61032" marT="0" marB="0"/>
                </a:tc>
                <a:tc>
                  <a:txBody>
                    <a:bodyPr/>
                    <a:lstStyle/>
                    <a:p>
                      <a:r>
                        <a:rPr lang="en-US" sz="1100" dirty="0">
                          <a:latin typeface="Sassoon Primary" pitchFamily="50" charset="0"/>
                        </a:rPr>
                        <a:t>ELG: Writing </a:t>
                      </a:r>
                    </a:p>
                    <a:p>
                      <a:r>
                        <a:rPr lang="en-US" sz="1100" dirty="0">
                          <a:latin typeface="Sassoon Primary" pitchFamily="50" charset="0"/>
                        </a:rPr>
                        <a:t>Children at the expected level of development will: </a:t>
                      </a:r>
                    </a:p>
                    <a:p>
                      <a:r>
                        <a:rPr lang="en-US" sz="1100" dirty="0">
                          <a:latin typeface="Sassoon Primary" pitchFamily="50" charset="0"/>
                        </a:rPr>
                        <a:t>• Write </a:t>
                      </a:r>
                      <a:r>
                        <a:rPr lang="en-US" sz="1100" dirty="0" err="1">
                          <a:latin typeface="Sassoon Primary" pitchFamily="50" charset="0"/>
                        </a:rPr>
                        <a:t>recognisable</a:t>
                      </a:r>
                      <a:r>
                        <a:rPr lang="en-US" sz="1100" dirty="0">
                          <a:latin typeface="Sassoon Primary" pitchFamily="50" charset="0"/>
                        </a:rPr>
                        <a:t> letters, most of which are correctly formed. </a:t>
                      </a:r>
                    </a:p>
                    <a:p>
                      <a:r>
                        <a:rPr lang="en-US" sz="1100" dirty="0">
                          <a:latin typeface="Sassoon Primary" pitchFamily="50" charset="0"/>
                        </a:rPr>
                        <a:t>• Spell words by identifying sounds in them and representing the sounds with a letter or letters. </a:t>
                      </a:r>
                    </a:p>
                    <a:p>
                      <a:r>
                        <a:rPr lang="en-US" sz="1100" dirty="0">
                          <a:latin typeface="Sassoon Primary" pitchFamily="50" charset="0"/>
                        </a:rPr>
                        <a:t>• Write simple phrases and sentences that can be read by others</a:t>
                      </a:r>
                      <a:endParaRPr lang="en-GB" sz="1100" dirty="0">
                        <a:effectLst/>
                        <a:latin typeface="Sassoon Primary" pitchFamily="50" charset="0"/>
                      </a:endParaRPr>
                    </a:p>
                  </a:txBody>
                  <a:tcPr marL="61032" marR="61032" marT="0" marB="0"/>
                </a:tc>
                <a:extLst>
                  <a:ext uri="{0D108BD9-81ED-4DB2-BD59-A6C34878D82A}">
                    <a16:rowId xmlns:a16="http://schemas.microsoft.com/office/drawing/2014/main" val="2071957436"/>
                  </a:ext>
                </a:extLst>
              </a:tr>
              <a:tr h="216000">
                <a:tc gridSpan="3">
                  <a:txBody>
                    <a:bodyPr/>
                    <a:lstStyle/>
                    <a:p>
                      <a:pPr algn="ctr"/>
                      <a:r>
                        <a:rPr lang="en-US" sz="1200" dirty="0">
                          <a:effectLst/>
                          <a:latin typeface="Sassoon Primary" pitchFamily="50" charset="0"/>
                        </a:rPr>
                        <a:t>Key Vocabulary</a:t>
                      </a:r>
                      <a:endParaRPr lang="en-GB" sz="1200" dirty="0">
                        <a:effectLst/>
                        <a:latin typeface="Sassoon Primary" pitchFamily="50" charset="0"/>
                      </a:endParaRPr>
                    </a:p>
                  </a:txBody>
                  <a:tcPr marL="61032" marR="61032" marT="0" marB="0">
                    <a:solidFill>
                      <a:schemeClr val="bg2">
                        <a:lumMod val="75000"/>
                      </a:schemeClr>
                    </a:solidFill>
                  </a:tcPr>
                </a:tc>
                <a:tc hMerge="1">
                  <a:txBody>
                    <a:bodyPr/>
                    <a:lstStyle/>
                    <a:p>
                      <a:endParaRPr lang="en-GB" sz="1200" dirty="0">
                        <a:effectLst/>
                        <a:latin typeface="Sassoon Primary" pitchFamily="50" charset="0"/>
                      </a:endParaRPr>
                    </a:p>
                  </a:txBody>
                  <a:tcPr marL="61032" marR="61032" marT="0" marB="0"/>
                </a:tc>
                <a:tc hMerge="1">
                  <a:txBody>
                    <a:bodyPr/>
                    <a:lstStyle/>
                    <a:p>
                      <a:endParaRPr lang="en-GB" sz="1200" dirty="0">
                        <a:effectLst/>
                        <a:latin typeface="Sassoon Primary" pitchFamily="50" charset="0"/>
                      </a:endParaRPr>
                    </a:p>
                  </a:txBody>
                  <a:tcPr marL="61032" marR="61032" marT="0" marB="0"/>
                </a:tc>
                <a:extLst>
                  <a:ext uri="{0D108BD9-81ED-4DB2-BD59-A6C34878D82A}">
                    <a16:rowId xmlns:a16="http://schemas.microsoft.com/office/drawing/2014/main" val="774094339"/>
                  </a:ext>
                </a:extLst>
              </a:tr>
              <a:tr h="720000">
                <a:tc>
                  <a:txBody>
                    <a:bodyPr/>
                    <a:lstStyle/>
                    <a:p>
                      <a:r>
                        <a:rPr lang="en-US" sz="1050" dirty="0">
                          <a:latin typeface="Sassoon Primary" pitchFamily="50" charset="0"/>
                        </a:rPr>
                        <a:t>Tier 1</a:t>
                      </a:r>
                    </a:p>
                    <a:p>
                      <a:r>
                        <a:rPr lang="en-US" sz="1050" dirty="0">
                          <a:latin typeface="Sassoon Primary" pitchFamily="50" charset="0"/>
                        </a:rPr>
                        <a:t>story, book, pen, pencil, paper</a:t>
                      </a:r>
                    </a:p>
                  </a:txBody>
                  <a:tcPr marL="61032" marR="61032" marT="0" marB="0"/>
                </a:tc>
                <a:tc>
                  <a:txBody>
                    <a:bodyPr/>
                    <a:lstStyle/>
                    <a:p>
                      <a:r>
                        <a:rPr lang="en-US" sz="1050" dirty="0">
                          <a:latin typeface="Sassoon Primary" pitchFamily="50" charset="0"/>
                        </a:rPr>
                        <a:t>Tier 2</a:t>
                      </a:r>
                    </a:p>
                    <a:p>
                      <a:r>
                        <a:rPr lang="en-US" sz="1050" dirty="0">
                          <a:latin typeface="Sassoon Primary" pitchFamily="50" charset="0"/>
                        </a:rPr>
                        <a:t>page, rhyme, turn, sounds, write, print</a:t>
                      </a:r>
                      <a:endParaRPr lang="en-GB" sz="1050" dirty="0">
                        <a:effectLst/>
                        <a:latin typeface="Sassoon Primary" pitchFamily="50" charset="0"/>
                      </a:endParaRPr>
                    </a:p>
                  </a:txBody>
                  <a:tcPr marL="61032" marR="61032" marT="0" marB="0"/>
                </a:tc>
                <a:tc>
                  <a:txBody>
                    <a:bodyPr/>
                    <a:lstStyle/>
                    <a:p>
                      <a:r>
                        <a:rPr lang="fr-FR" sz="1050" dirty="0">
                          <a:latin typeface="Sassoon Primary" pitchFamily="50" charset="0"/>
                        </a:rPr>
                        <a:t>Tier 3</a:t>
                      </a:r>
                    </a:p>
                    <a:p>
                      <a:r>
                        <a:rPr lang="fr-FR" sz="1050" dirty="0">
                          <a:latin typeface="Sassoon Primary" pitchFamily="50" charset="0"/>
                        </a:rPr>
                        <a:t>fiction, non-fiction, information, </a:t>
                      </a:r>
                      <a:r>
                        <a:rPr lang="fr-FR" sz="1050" dirty="0" err="1">
                          <a:latin typeface="Sassoon Primary" pitchFamily="50" charset="0"/>
                        </a:rPr>
                        <a:t>facts</a:t>
                      </a:r>
                      <a:r>
                        <a:rPr lang="fr-FR" sz="1050" dirty="0">
                          <a:latin typeface="Sassoon Primary" pitchFamily="50" charset="0"/>
                        </a:rPr>
                        <a:t>, sentence, question, exclamation, </a:t>
                      </a:r>
                      <a:r>
                        <a:rPr lang="fr-FR" sz="1050" dirty="0" err="1">
                          <a:latin typeface="Sassoon Primary" pitchFamily="50" charset="0"/>
                        </a:rPr>
                        <a:t>phoneme</a:t>
                      </a:r>
                      <a:r>
                        <a:rPr lang="fr-FR" sz="1050" dirty="0">
                          <a:latin typeface="Sassoon Primary" pitchFamily="50" charset="0"/>
                        </a:rPr>
                        <a:t>, </a:t>
                      </a:r>
                      <a:r>
                        <a:rPr lang="fr-FR" sz="1050" dirty="0" err="1">
                          <a:latin typeface="Sassoon Primary" pitchFamily="50" charset="0"/>
                        </a:rPr>
                        <a:t>digraph</a:t>
                      </a:r>
                      <a:r>
                        <a:rPr lang="fr-FR" sz="1050" dirty="0">
                          <a:latin typeface="Sassoon Primary" pitchFamily="50" charset="0"/>
                        </a:rPr>
                        <a:t>, </a:t>
                      </a:r>
                      <a:r>
                        <a:rPr lang="fr-FR" sz="1050" dirty="0" err="1">
                          <a:latin typeface="Sassoon Primary" pitchFamily="50" charset="0"/>
                        </a:rPr>
                        <a:t>trigraph</a:t>
                      </a:r>
                      <a:r>
                        <a:rPr lang="fr-FR" sz="1050" dirty="0">
                          <a:latin typeface="Sassoon Primary" pitchFamily="50" charset="0"/>
                        </a:rPr>
                        <a:t>, </a:t>
                      </a:r>
                      <a:r>
                        <a:rPr lang="fr-FR" sz="1050" dirty="0" err="1">
                          <a:latin typeface="Sassoon Primary" pitchFamily="50" charset="0"/>
                        </a:rPr>
                        <a:t>invent</a:t>
                      </a:r>
                      <a:r>
                        <a:rPr lang="fr-FR" sz="1050" dirty="0">
                          <a:latin typeface="Sassoon Primary" pitchFamily="50" charset="0"/>
                        </a:rPr>
                        <a:t>, </a:t>
                      </a:r>
                      <a:r>
                        <a:rPr lang="fr-FR" sz="1050" dirty="0" err="1">
                          <a:latin typeface="Sassoon Primary" pitchFamily="50" charset="0"/>
                        </a:rPr>
                        <a:t>novel</a:t>
                      </a:r>
                      <a:r>
                        <a:rPr lang="fr-FR" sz="1050" dirty="0">
                          <a:latin typeface="Sassoon Primary" pitchFamily="50" charset="0"/>
                        </a:rPr>
                        <a:t> </a:t>
                      </a:r>
                      <a:endParaRPr lang="en-GB" sz="1050" dirty="0">
                        <a:effectLst/>
                        <a:latin typeface="Sassoon Primary" pitchFamily="50" charset="0"/>
                      </a:endParaRPr>
                    </a:p>
                  </a:txBody>
                  <a:tcPr marL="61032" marR="61032" marT="0" marB="0"/>
                </a:tc>
                <a:extLst>
                  <a:ext uri="{0D108BD9-81ED-4DB2-BD59-A6C34878D82A}">
                    <a16:rowId xmlns:a16="http://schemas.microsoft.com/office/drawing/2014/main" val="1050683852"/>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72604" y="6117560"/>
            <a:ext cx="11646792"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768542" y="-16131"/>
            <a:ext cx="1423458" cy="164173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43548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Literacy</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983329504"/>
              </p:ext>
            </p:extLst>
          </p:nvPr>
        </p:nvGraphicFramePr>
        <p:xfrm>
          <a:off x="124287" y="1607371"/>
          <a:ext cx="11940463" cy="4370198"/>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mark make and identify their marks.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recognise familiar logos and labels within the environment. </a:t>
                      </a:r>
                      <a:r>
                        <a:rPr lang="en-GB" sz="700" b="1" dirty="0">
                          <a:effectLst/>
                          <a:latin typeface="Sassoon Primary" pitchFamily="50" charset="0"/>
                          <a:ea typeface="Calibri" panose="020F0502020204030204" pitchFamily="34" charset="0"/>
                          <a:cs typeface="Arial" panose="020B0604020202020204" pitchFamily="34" charset="0"/>
                        </a:rPr>
                        <a:t>(Au1)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find and identify familiar letters, e.g. letters in their names.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talk about and retell a range of familiar stories.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explore initial sounds in familiar words.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attempt writing familiar letters, </a:t>
                      </a:r>
                      <a:r>
                        <a:rPr lang="en-GB" sz="700" dirty="0" err="1">
                          <a:effectLst/>
                          <a:latin typeface="Sassoon Primary" pitchFamily="50" charset="0"/>
                          <a:ea typeface="Calibri" panose="020F0502020204030204" pitchFamily="34" charset="0"/>
                          <a:cs typeface="Arial" panose="020B0604020202020204" pitchFamily="34" charset="0"/>
                        </a:rPr>
                        <a:t>e.g</a:t>
                      </a:r>
                      <a:r>
                        <a:rPr lang="en-GB" sz="700" dirty="0">
                          <a:effectLst/>
                          <a:latin typeface="Sassoon Primary" pitchFamily="50" charset="0"/>
                          <a:ea typeface="Calibri" panose="020F0502020204030204" pitchFamily="34" charset="0"/>
                          <a:cs typeface="Arial" panose="020B0604020202020204" pitchFamily="34" charset="0"/>
                        </a:rPr>
                        <a:t> letters in their name.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Adults will consistently model correct formation.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find and identify familiar letters, e.g. letters in their names.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talk about and retell a range of familiar stories.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mark make and give meaning to their marks.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identify the pictures linked to PHONICS sound.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form some letters correctly, e.g. letters in their name.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identify the pictures linked to PHONICS sound.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Children will begin to identify some sounds during oral blending games.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make predictions about a story, sometimes supported by an adult with vocabulary.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Lots of games focussing on oral blending.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Children are able to identify initial sounds and blend familiar CVC words.</a:t>
                      </a: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Make predictions about a story using the relevant vocabulary with independence.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mark make for a purpose and be able to talk about the marks.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text can be used as a form of identification. </a:t>
                      </a: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To know that text has a meaning.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text is read from left to right and top to bottom in English.</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name and talk about the different parts of a book, e.g. front cover/ back cover/ spine/ pages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learn a range of Nursery Rhymes.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(Au1)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letters are used to make up words.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each letter makes a sound – focussing on sounds in their names.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learn that stories have a sequence; beginning, middle and end.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text is read from left to right and top to bottom in English.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name and talk about the different parts of a book, e.g. front cover/ back cover/ spine/ pages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acknowledge initial sounds and their relevance in the environment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each letter makes a sound – focussing on sounds in their names.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join in with repetition within stories and rhymes. </a:t>
                      </a:r>
                      <a:r>
                        <a:rPr lang="en-GB" sz="700" b="1" dirty="0">
                          <a:effectLst/>
                          <a:latin typeface="Sassoon Primary" pitchFamily="50" charset="0"/>
                          <a:ea typeface="Calibri" panose="020F0502020204030204" pitchFamily="34" charset="0"/>
                          <a:cs typeface="Arial" panose="020B0604020202020204" pitchFamily="34" charset="0"/>
                        </a:rPr>
                        <a:t>(Sp1)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talk about different parts of the story.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talk about their marks with confidence.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talk about the sounds they have identified from the PHONICS program.</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join in with repetition within stories.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talk about different parts of the story.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blending sounds makes words.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identify the pictures with corresponding.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join in with repetition within stories. </a:t>
                      </a:r>
                      <a:r>
                        <a:rPr lang="en-GB" sz="700" b="1" dirty="0">
                          <a:effectLst/>
                          <a:latin typeface="Sassoon Primary" pitchFamily="50" charset="0"/>
                          <a:ea typeface="Calibri" panose="020F0502020204030204" pitchFamily="34" charset="0"/>
                          <a:cs typeface="Arial" panose="020B0604020202020204" pitchFamily="34" charset="0"/>
                        </a:rPr>
                        <a:t>(Su1)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talk about different parts of the story.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identify CVC words orally.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able to segment sounds in CVC words.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letters make sounds.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join in with repetition within stories.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engage in extended conversations about stories.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24287"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2024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Literacy</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2176946451"/>
              </p:ext>
            </p:extLst>
          </p:nvPr>
        </p:nvGraphicFramePr>
        <p:xfrm>
          <a:off x="124287" y="1607371"/>
          <a:ext cx="11940463" cy="4407282"/>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identifying sounds in the environments.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initial sounds in familiar words. </a:t>
                      </a:r>
                      <a:r>
                        <a:rPr lang="en-GB" sz="600" b="1" dirty="0">
                          <a:effectLst/>
                          <a:latin typeface="Sassoon Primary" pitchFamily="50" charset="0"/>
                          <a:ea typeface="Calibri" panose="020F0502020204030204" pitchFamily="34" charset="0"/>
                          <a:cs typeface="Arial" panose="020B0604020202020204" pitchFamily="34" charset="0"/>
                        </a:rPr>
                        <a:t>(Au1)</a:t>
                      </a: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identify sounds on a sound mat.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Listens to familiar stories and able to recall some facts.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sounds in CVC words.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identify sounds on a sound mat and to use this when writing.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Listens to familiar stories and able to recall facts.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think of and write a short, simple sentence.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sounds in CVC and CVCC words.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Identifying sounds on a sound mat.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Listens to stories and is beginning to anticipate what may happen next.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think of and write a short, simple sentence.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sounds in CVC and CVCC words. </a:t>
                      </a:r>
                      <a:r>
                        <a:rPr lang="en-GB" sz="600" b="1" dirty="0">
                          <a:effectLst/>
                          <a:latin typeface="Sassoon Primary" pitchFamily="50" charset="0"/>
                          <a:ea typeface="Calibri" panose="020F0502020204030204" pitchFamily="34" charset="0"/>
                          <a:cs typeface="Arial" panose="020B0604020202020204" pitchFamily="34" charset="0"/>
                        </a:rPr>
                        <a:t>(Sp2)</a:t>
                      </a: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Identifying sounds, including phonemes and other digraphs on a sound mat.</a:t>
                      </a:r>
                      <a:r>
                        <a:rPr lang="en-GB" sz="600" b="1" dirty="0">
                          <a:effectLst/>
                          <a:latin typeface="Sassoon Primary" pitchFamily="50" charset="0"/>
                          <a:ea typeface="Calibri" panose="020F0502020204030204" pitchFamily="34" charset="0"/>
                          <a:cs typeface="Arial" panose="020B0604020202020204" pitchFamily="34" charset="0"/>
                        </a:rPr>
                        <a:t> (Sp2)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Listens to stories and is beginning to anticipate what may happen next.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think of and write a short, simple sentence.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sounds in CVC and CVCC words.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Identifying sounds, including phonemes and other digraphs on a sound mat.</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Checking written work and making any changes where necessary.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Listens to stories and is beginning to anticipate what may happen next.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think of and write a short, simple sentence.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Listening to and hearing sounds in CVC and CVCC words.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Identifying sounds, including phonemes and other digraphs on a sound mat.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Checking written work and making any changes where necessary.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that words can be written.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(Au1)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the sounds that the taught letters make.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(Au1)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what the taught letters looks like. </a:t>
                      </a:r>
                      <a:r>
                        <a:rPr lang="en-GB" sz="600" b="1">
                          <a:effectLst/>
                          <a:latin typeface="Sassoon Primary" pitchFamily="50" charset="0"/>
                          <a:ea typeface="Calibri" panose="020F0502020204030204" pitchFamily="34" charset="0"/>
                          <a:cs typeface="Arial" panose="020B0604020202020204" pitchFamily="34" charset="0"/>
                        </a:rPr>
                        <a:t>(Au1)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how to write the taught letters.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(Au1)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Knows how to sequence familiar stories. </a:t>
                      </a:r>
                      <a:r>
                        <a:rPr lang="en-GB" sz="600" b="1">
                          <a:effectLst/>
                          <a:latin typeface="Sassoon Primary" pitchFamily="50" charset="0"/>
                          <a:ea typeface="Calibri" panose="020F0502020204030204" pitchFamily="34" charset="0"/>
                          <a:cs typeface="Arial" panose="020B0604020202020204" pitchFamily="34" charset="0"/>
                        </a:rPr>
                        <a:t>(Au1)</a:t>
                      </a: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that words can be written.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(Au2)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the sounds that the taught letters make.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(Au2)</a:t>
                      </a: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what the taught letters looks like.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(Au2)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how to write the taught letters.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 (Au2)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Recognising taught HFW in text.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(Au2)</a:t>
                      </a: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Knows how to sequence familiar stories.</a:t>
                      </a:r>
                      <a:r>
                        <a:rPr lang="en-GB" sz="600" b="1">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(Au2)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that words can be written. </a:t>
                      </a:r>
                      <a:r>
                        <a:rPr lang="en-GB" sz="600" b="1">
                          <a:effectLst/>
                          <a:latin typeface="Sassoon Primary" pitchFamily="50" charset="0"/>
                          <a:ea typeface="Calibri" panose="020F0502020204030204" pitchFamily="34" charset="0"/>
                          <a:cs typeface="Arial" panose="020B0604020202020204" pitchFamily="34" charset="0"/>
                        </a:rPr>
                        <a:t>(Sp1)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the sounds that the taught letters make.</a:t>
                      </a:r>
                      <a:r>
                        <a:rPr lang="en-GB" sz="600" b="1">
                          <a:effectLst/>
                          <a:latin typeface="Sassoon Primary" pitchFamily="50" charset="0"/>
                          <a:ea typeface="Calibri" panose="020F0502020204030204" pitchFamily="34" charset="0"/>
                          <a:cs typeface="Arial" panose="020B0604020202020204" pitchFamily="34" charset="0"/>
                        </a:rPr>
                        <a:t> (Sp1)</a:t>
                      </a: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what the taught letters looks like.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how to write the taught letters.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(Sp1)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Recognising taught HFW in text.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Knows how to spell some familiar words.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(Sp1)</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the sounds that the taught phonemes make.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what the taught phonemes look like.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(Sp2)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Knowing how to write the taught letters.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Recognising taught HFW in text.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a sentence starts with a capital letter and ends with a full stop. </a:t>
                      </a:r>
                      <a:r>
                        <a:rPr lang="en-GB" sz="600" b="1">
                          <a:effectLst/>
                          <a:latin typeface="Sassoon Primary" pitchFamily="50" charset="0"/>
                          <a:ea typeface="Calibri" panose="020F0502020204030204" pitchFamily="34" charset="0"/>
                          <a:cs typeface="Arial" panose="020B0604020202020204" pitchFamily="34" charset="0"/>
                        </a:rPr>
                        <a:t>(Sp2)</a:t>
                      </a: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Knows how to spell some familiar words. </a:t>
                      </a:r>
                      <a:r>
                        <a:rPr lang="en-GB" sz="600" b="1">
                          <a:effectLst/>
                          <a:latin typeface="Sassoon Primary" pitchFamily="50" charset="0"/>
                          <a:ea typeface="Calibri" panose="020F0502020204030204" pitchFamily="34" charset="0"/>
                          <a:cs typeface="Arial" panose="020B0604020202020204" pitchFamily="34" charset="0"/>
                        </a:rPr>
                        <a:t>(Sp2)</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the sounds that the taught phonemes make.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what the taught phonemes look like.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how to write the taught letters.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Recognising taught HFW in text.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 sentence starts with a capital letter and ends with a full stop.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that sentences can be extended by using a connective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a:t>
                      </a:r>
                      <a:r>
                        <a:rPr lang="en-GB" sz="600" b="1" dirty="0">
                          <a:effectLst/>
                          <a:latin typeface="Sassoon Primary" pitchFamily="50" charset="0"/>
                          <a:ea typeface="Calibri" panose="020F0502020204030204" pitchFamily="34" charset="0"/>
                          <a:cs typeface="Arial" panose="020B0604020202020204" pitchFamily="34" charset="0"/>
                        </a:rPr>
                        <a:t> (Su1)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Uses learnt words and phrases to discuss familiar stories or during role play.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Knows how to spell some familiar words.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the sounds that the taught phonemes make.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what the taught phonemes look like.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how to write the taught letters.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Recognising taught HFW in text.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 sentence starts with a capital letter and ends with a full stop.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that sentences can be extended by using a connective.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Uses learnt words and phrases to discuss familiar stories or during role play.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20133" y="6313055"/>
            <a:ext cx="11640434"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8340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err="1">
                <a:latin typeface="Sassoon Primary" pitchFamily="50" charset="0"/>
              </a:rPr>
              <a:t>Maths</a:t>
            </a:r>
            <a:r>
              <a:rPr lang="en-US" dirty="0">
                <a:latin typeface="Sassoon Primary" pitchFamily="50" charset="0"/>
              </a:rPr>
              <a:t>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289214789"/>
              </p:ext>
            </p:extLst>
          </p:nvPr>
        </p:nvGraphicFramePr>
        <p:xfrm>
          <a:off x="272604" y="1656667"/>
          <a:ext cx="11646794" cy="4334184"/>
        </p:xfrm>
        <a:graphic>
          <a:graphicData uri="http://schemas.openxmlformats.org/drawingml/2006/table">
            <a:tbl>
              <a:tblPr firstRow="1" firstCol="1" bandRow="1">
                <a:tableStyleId>{5940675A-B579-460E-94D1-54222C63F5DA}</a:tableStyleId>
              </a:tblPr>
              <a:tblGrid>
                <a:gridCol w="3882265">
                  <a:extLst>
                    <a:ext uri="{9D8B030D-6E8A-4147-A177-3AD203B41FA5}">
                      <a16:colId xmlns:a16="http://schemas.microsoft.com/office/drawing/2014/main" val="256773566"/>
                    </a:ext>
                  </a:extLst>
                </a:gridCol>
                <a:gridCol w="1941132">
                  <a:extLst>
                    <a:ext uri="{9D8B030D-6E8A-4147-A177-3AD203B41FA5}">
                      <a16:colId xmlns:a16="http://schemas.microsoft.com/office/drawing/2014/main" val="1421531272"/>
                    </a:ext>
                  </a:extLst>
                </a:gridCol>
                <a:gridCol w="1941132">
                  <a:extLst>
                    <a:ext uri="{9D8B030D-6E8A-4147-A177-3AD203B41FA5}">
                      <a16:colId xmlns:a16="http://schemas.microsoft.com/office/drawing/2014/main" val="1700280253"/>
                    </a:ext>
                  </a:extLst>
                </a:gridCol>
                <a:gridCol w="3882265">
                  <a:extLst>
                    <a:ext uri="{9D8B030D-6E8A-4147-A177-3AD203B41FA5}">
                      <a16:colId xmlns:a16="http://schemas.microsoft.com/office/drawing/2014/main" val="2275608137"/>
                    </a:ext>
                  </a:extLst>
                </a:gridCol>
              </a:tblGrid>
              <a:tr h="1713121">
                <a:tc gridSpan="4">
                  <a:txBody>
                    <a:bodyPr/>
                    <a:lstStyle/>
                    <a:p>
                      <a:pPr>
                        <a:lnSpc>
                          <a:spcPct val="107000"/>
                        </a:lnSpc>
                        <a:spcAft>
                          <a:spcPts val="0"/>
                        </a:spcAft>
                      </a:pPr>
                      <a:r>
                        <a:rPr lang="en-US" sz="1400" dirty="0">
                          <a:latin typeface="Sassoon Primary" pitchFamily="50" charset="0"/>
                        </a:rPr>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By providing frequent and varied opportunities to build and apply this understanding - such as using manipulatives, including small pebbles and tens frames for </a:t>
                      </a:r>
                      <a:r>
                        <a:rPr lang="en-US" sz="1400" dirty="0" err="1">
                          <a:latin typeface="Sassoon Primary" pitchFamily="50" charset="0"/>
                        </a:rPr>
                        <a:t>organising</a:t>
                      </a:r>
                      <a:r>
                        <a:rPr lang="en-US" sz="1400" dirty="0">
                          <a:latin typeface="Sassoon Primary" pitchFamily="50" charset="0"/>
                        </a:rPr>
                        <a:t>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a:t>
                      </a:r>
                      <a:endParaRPr lang="en-GB" sz="14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294503">
                <a:tc gridSpan="4">
                  <a:txBody>
                    <a:bodyPr/>
                    <a:lstStyle/>
                    <a:p>
                      <a:pPr algn="ctr">
                        <a:lnSpc>
                          <a:spcPct val="107000"/>
                        </a:lnSpc>
                        <a:spcAft>
                          <a:spcPts val="0"/>
                        </a:spcAft>
                      </a:pPr>
                      <a:r>
                        <a:rPr lang="en-US" sz="1800" dirty="0" err="1">
                          <a:solidFill>
                            <a:schemeClr val="bg1"/>
                          </a:solidFill>
                          <a:effectLst/>
                          <a:latin typeface="Sassoon Primary" pitchFamily="50" charset="0"/>
                          <a:cs typeface="Times New Roman" panose="02020603050405020304" pitchFamily="18" charset="0"/>
                        </a:rPr>
                        <a:t>Ea</a:t>
                      </a:r>
                      <a:r>
                        <a:rPr lang="en-GB" sz="1800" dirty="0">
                          <a:solidFill>
                            <a:schemeClr val="bg1"/>
                          </a:solidFill>
                          <a:effectLst/>
                          <a:latin typeface="Sassoon Primary" pitchFamily="50" charset="0"/>
                          <a:cs typeface="Times New Roman" panose="02020603050405020304" pitchFamily="18" charset="0"/>
                        </a:rPr>
                        <a:t>rly Learning Goal</a:t>
                      </a:r>
                      <a:endParaRPr lang="en-GB" sz="32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440000">
                <a:tc gridSpan="2">
                  <a:txBody>
                    <a:bodyPr/>
                    <a:lstStyle/>
                    <a:p>
                      <a:r>
                        <a:rPr lang="en-US" sz="1200" dirty="0">
                          <a:latin typeface="Sassoon Primary" pitchFamily="50" charset="0"/>
                        </a:rPr>
                        <a:t>ELG: Number </a:t>
                      </a:r>
                    </a:p>
                    <a:p>
                      <a:r>
                        <a:rPr lang="en-US" sz="1200" dirty="0">
                          <a:latin typeface="Sassoon Primary" pitchFamily="50" charset="0"/>
                        </a:rPr>
                        <a:t>Children at the expected level of development will: </a:t>
                      </a:r>
                    </a:p>
                    <a:p>
                      <a:r>
                        <a:rPr lang="en-US" sz="1200" dirty="0">
                          <a:latin typeface="Sassoon Primary" pitchFamily="50" charset="0"/>
                        </a:rPr>
                        <a:t>• Have a deep understanding of numbers to 10, including the composition of each number. </a:t>
                      </a:r>
                    </a:p>
                    <a:p>
                      <a:r>
                        <a:rPr lang="en-US" sz="1200" dirty="0">
                          <a:latin typeface="Sassoon Primary" pitchFamily="50" charset="0"/>
                        </a:rPr>
                        <a:t>• </a:t>
                      </a:r>
                      <a:r>
                        <a:rPr lang="en-US" sz="1200" dirty="0" err="1">
                          <a:latin typeface="Sassoon Primary" pitchFamily="50" charset="0"/>
                        </a:rPr>
                        <a:t>Subitise</a:t>
                      </a:r>
                      <a:r>
                        <a:rPr lang="en-US" sz="1200" dirty="0">
                          <a:latin typeface="Sassoon Primary" pitchFamily="50" charset="0"/>
                        </a:rPr>
                        <a:t> (</a:t>
                      </a:r>
                      <a:r>
                        <a:rPr lang="en-US" sz="1200" dirty="0" err="1">
                          <a:latin typeface="Sassoon Primary" pitchFamily="50" charset="0"/>
                        </a:rPr>
                        <a:t>recognise</a:t>
                      </a:r>
                      <a:r>
                        <a:rPr lang="en-US" sz="1200" dirty="0">
                          <a:latin typeface="Sassoon Primary" pitchFamily="50" charset="0"/>
                        </a:rPr>
                        <a:t> quantities without counting) up to 5. </a:t>
                      </a:r>
                    </a:p>
                    <a:p>
                      <a:r>
                        <a:rPr lang="en-US" sz="1200" dirty="0">
                          <a:latin typeface="Sassoon Primary" pitchFamily="50" charset="0"/>
                        </a:rPr>
                        <a:t>• Automatically recall (without reference to rhymes, counting or other aids) number bonds up to 5 (including subtraction facts) and some number bonds to 10, including double facts.</a:t>
                      </a:r>
                      <a:endParaRPr lang="en-GB" sz="1200" dirty="0">
                        <a:effectLst/>
                        <a:latin typeface="Sassoon Primary" pitchFamily="50" charset="0"/>
                      </a:endParaRPr>
                    </a:p>
                  </a:txBody>
                  <a:tcPr marL="61032" marR="61032" marT="0" marB="0"/>
                </a:tc>
                <a:tc hMerge="1">
                  <a:txBody>
                    <a:bodyPr/>
                    <a:lstStyle/>
                    <a:p>
                      <a:endParaRPr lang="en-GB"/>
                    </a:p>
                  </a:txBody>
                  <a:tcPr/>
                </a:tc>
                <a:tc gridSpan="2">
                  <a:txBody>
                    <a:bodyPr/>
                    <a:lstStyle/>
                    <a:p>
                      <a:r>
                        <a:rPr lang="en-US" sz="1200" dirty="0">
                          <a:latin typeface="Sassoon Primary" pitchFamily="50" charset="0"/>
                        </a:rPr>
                        <a:t>ELG: Numerical Patterns </a:t>
                      </a:r>
                    </a:p>
                    <a:p>
                      <a:r>
                        <a:rPr lang="en-US" sz="1200" dirty="0">
                          <a:latin typeface="Sassoon Primary" pitchFamily="50" charset="0"/>
                        </a:rPr>
                        <a:t>Children at the expected level of development will: </a:t>
                      </a:r>
                    </a:p>
                    <a:p>
                      <a:r>
                        <a:rPr lang="en-US" sz="1200" dirty="0">
                          <a:latin typeface="Sassoon Primary" pitchFamily="50" charset="0"/>
                        </a:rPr>
                        <a:t>• Verbally count beyond 20, </a:t>
                      </a:r>
                      <a:r>
                        <a:rPr lang="en-US" sz="1200" dirty="0" err="1">
                          <a:latin typeface="Sassoon Primary" pitchFamily="50" charset="0"/>
                        </a:rPr>
                        <a:t>recognising</a:t>
                      </a:r>
                      <a:r>
                        <a:rPr lang="en-US" sz="1200" dirty="0">
                          <a:latin typeface="Sassoon Primary" pitchFamily="50" charset="0"/>
                        </a:rPr>
                        <a:t> the pattern of the counting system. </a:t>
                      </a:r>
                    </a:p>
                    <a:p>
                      <a:r>
                        <a:rPr lang="en-US" sz="1200" dirty="0">
                          <a:latin typeface="Sassoon Primary" pitchFamily="50" charset="0"/>
                        </a:rPr>
                        <a:t>• Compare quantities up to 10 in different contexts, </a:t>
                      </a:r>
                      <a:r>
                        <a:rPr lang="en-US" sz="1200" dirty="0" err="1">
                          <a:latin typeface="Sassoon Primary" pitchFamily="50" charset="0"/>
                        </a:rPr>
                        <a:t>recognising</a:t>
                      </a:r>
                      <a:r>
                        <a:rPr lang="en-US" sz="1200" dirty="0">
                          <a:latin typeface="Sassoon Primary" pitchFamily="50" charset="0"/>
                        </a:rPr>
                        <a:t> when one quantity is greater than, less than or the same as the other quantity. </a:t>
                      </a:r>
                    </a:p>
                    <a:p>
                      <a:r>
                        <a:rPr lang="en-US" sz="1200" dirty="0">
                          <a:latin typeface="Sassoon Primary" pitchFamily="50" charset="0"/>
                        </a:rPr>
                        <a:t>• Explore and represent patterns within numbers up to 10, including evens and odds, double facts and how quantities can be distributed equally. </a:t>
                      </a:r>
                      <a:endParaRPr lang="en-GB" sz="12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2071957436"/>
                  </a:ext>
                </a:extLst>
              </a:tr>
              <a:tr h="216000">
                <a:tc gridSpan="4">
                  <a:txBody>
                    <a:bodyPr/>
                    <a:lstStyle/>
                    <a:p>
                      <a:pPr algn="ctr"/>
                      <a:r>
                        <a:rPr lang="en-US" sz="1200" dirty="0">
                          <a:effectLst/>
                          <a:latin typeface="Sassoon Primary" pitchFamily="50" charset="0"/>
                        </a:rPr>
                        <a:t>Key Vocabulary</a:t>
                      </a:r>
                      <a:endParaRPr lang="en-GB" sz="1200" dirty="0">
                        <a:effectLst/>
                        <a:latin typeface="Sassoon Primary" pitchFamily="50" charset="0"/>
                      </a:endParaRPr>
                    </a:p>
                  </a:txBody>
                  <a:tcPr marL="61032" marR="61032" marT="0" marB="0">
                    <a:solidFill>
                      <a:schemeClr val="bg2">
                        <a:lumMod val="75000"/>
                      </a:schemeClr>
                    </a:solidFill>
                  </a:tcPr>
                </a:tc>
                <a:tc hMerge="1">
                  <a:txBody>
                    <a:bodyPr/>
                    <a:lstStyle/>
                    <a:p>
                      <a:endParaRPr lang="en-GB"/>
                    </a:p>
                  </a:txBody>
                  <a:tcPr/>
                </a:tc>
                <a:tc hMerge="1">
                  <a:txBody>
                    <a:bodyPr/>
                    <a:lstStyle/>
                    <a:p>
                      <a:endParaRPr lang="en-GB" sz="12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113834920"/>
                  </a:ext>
                </a:extLst>
              </a:tr>
              <a:tr h="360000">
                <a:tc>
                  <a:txBody>
                    <a:bodyPr/>
                    <a:lstStyle/>
                    <a:p>
                      <a:r>
                        <a:rPr lang="en-US" sz="1100" dirty="0">
                          <a:effectLst/>
                          <a:latin typeface="Sassoon Primary" pitchFamily="50" charset="0"/>
                        </a:rPr>
                        <a:t>Tier 1</a:t>
                      </a:r>
                    </a:p>
                    <a:p>
                      <a:r>
                        <a:rPr lang="en-US" sz="1100" dirty="0">
                          <a:latin typeface="Sassoon Primary" pitchFamily="50" charset="0"/>
                        </a:rPr>
                        <a:t>Number, shape, circle, triangle, square, rectangle, star, big, small, tall, short</a:t>
                      </a:r>
                      <a:endParaRPr lang="en-GB" sz="1100" dirty="0">
                        <a:effectLst/>
                        <a:latin typeface="Sassoon Primary" pitchFamily="50" charset="0"/>
                      </a:endParaRPr>
                    </a:p>
                  </a:txBody>
                  <a:tcPr marL="61032" marR="61032" marT="0" marB="0"/>
                </a:tc>
                <a:tc gridSpan="2">
                  <a:txBody>
                    <a:bodyPr/>
                    <a:lstStyle/>
                    <a:p>
                      <a:r>
                        <a:rPr lang="en-US" sz="1100" dirty="0">
                          <a:effectLst/>
                          <a:latin typeface="Sassoon Primary" pitchFamily="50" charset="0"/>
                        </a:rPr>
                        <a:t>Tier 2</a:t>
                      </a:r>
                    </a:p>
                    <a:p>
                      <a:r>
                        <a:rPr lang="en-US" sz="1100" dirty="0">
                          <a:latin typeface="Sassoon Primary" pitchFamily="50" charset="0"/>
                        </a:rPr>
                        <a:t>Pentagon, hexagon, cylinder, sphere, cube, cuboid, oval, semi circle, sides, corners, faces, add, take away, equals, huge, heavy, simple, measure </a:t>
                      </a:r>
                      <a:endParaRPr lang="en-GB" sz="1100" dirty="0">
                        <a:effectLst/>
                        <a:latin typeface="Sassoon Primary" pitchFamily="50" charset="0"/>
                      </a:endParaRPr>
                    </a:p>
                  </a:txBody>
                  <a:tcPr marL="61032" marR="61032" marT="0" marB="0"/>
                </a:tc>
                <a:tc hMerge="1">
                  <a:txBody>
                    <a:bodyPr/>
                    <a:lstStyle/>
                    <a:p>
                      <a:endParaRPr lang="en-GB"/>
                    </a:p>
                  </a:txBody>
                  <a:tcPr/>
                </a:tc>
                <a:tc>
                  <a:txBody>
                    <a:bodyPr/>
                    <a:lstStyle/>
                    <a:p>
                      <a:r>
                        <a:rPr lang="en-US" sz="1100" dirty="0">
                          <a:effectLst/>
                          <a:latin typeface="Sassoon Primary" pitchFamily="50" charset="0"/>
                        </a:rPr>
                        <a:t>Tier 3</a:t>
                      </a:r>
                    </a:p>
                    <a:p>
                      <a:r>
                        <a:rPr lang="en-GB" sz="1100" dirty="0">
                          <a:latin typeface="Sassoon Primary" pitchFamily="50" charset="0"/>
                        </a:rPr>
                        <a:t>Triangular based pyramid, square based pyramid, trapezium, quadrilateral, rhombus, octagon, massive, miniscule, colossal, gigantic, enormous, complex</a:t>
                      </a:r>
                      <a:endParaRPr lang="en-GB" sz="1100" dirty="0">
                        <a:effectLst/>
                        <a:latin typeface="Sassoon Primary" pitchFamily="50" charset="0"/>
                      </a:endParaRPr>
                    </a:p>
                  </a:txBody>
                  <a:tcPr marL="61032" marR="61032" marT="0" marB="0"/>
                </a:tc>
                <a:extLst>
                  <a:ext uri="{0D108BD9-81ED-4DB2-BD59-A6C34878D82A}">
                    <a16:rowId xmlns:a16="http://schemas.microsoft.com/office/drawing/2014/main" val="2104379242"/>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72604" y="6326214"/>
            <a:ext cx="11646793"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A0B2C8CD-72F9-4BCD-9C26-7A1386CEF77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6041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a:t>
            </a:r>
            <a:r>
              <a:rPr lang="en-US" dirty="0" err="1">
                <a:latin typeface="Sassoon Primary" pitchFamily="50" charset="0"/>
              </a:rPr>
              <a:t>Maths</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12126904"/>
              </p:ext>
            </p:extLst>
          </p:nvPr>
        </p:nvGraphicFramePr>
        <p:xfrm>
          <a:off x="124287" y="1607371"/>
          <a:ext cx="11940463" cy="4933316"/>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talk about what happened today, yesterday and tomorrow.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out a group of up to 5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understanding of 1:1 counting to 5.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that the last number you count represents the total number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Talk about and explore 2D shapes using relevant mathematical vocabulary such as flat/sides/ round/ straight/ corners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out a group of up to 5 objects.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match number of objects to numeral.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understanding of 1:1 counting to 5.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Knowing that the last number you count represents the total number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Talk about and explore 2D shapes using relevant mathematical vocabulary such as flat/sides/ round/ straight/ corners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out a group of up to 10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One more/less using a number line.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develop fast recognition of numbers.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up to 10.</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awareness of how numerals are formed and to experiment with own mathematical mark making.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talk about and  explore patterns in the environment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identify, describe and compare groups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compare and order objects according to their weight and distance.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develop fast recognition of numbers.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up to 10.</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awareness of positional language such as under/behind/ next to/over/ on top of.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independently create and talk about own patterns using a range of objects and resources.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Practical problem solving with numbers up to 5.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select and use shapes appropriately in play, combining them to make models and enclosures.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develop fast recognition of numbers.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relevant mathematical vocabulary when talking about learning.</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make sensible comparisons between objects relating to size, length, weight and capacity.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describe a sequence of events accurately.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recall simple facts about a familiar journey.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order and recognise numbers to 10, in and out of sequence.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name and describe 2D shapes.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name some common 3D shapes and properties.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compare and order objects according to their size and distance.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To develop fast recognition of numbers.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relevant mathematical vocabulary when talking about learning.</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describe a sequence of events accurately.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recall simple facts about a familiar journey.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Singing a range of number songs.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number names to 5 in order.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time can be measured using days.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the last number said represents the total number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awareness and name some 2D shapes in the environment.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number names to 10 in order.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 group of objects can also be represented by a number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Singing a range of number songs. </a:t>
                      </a:r>
                      <a:r>
                        <a:rPr lang="en-GB" sz="600" b="1" dirty="0">
                          <a:effectLst/>
                          <a:latin typeface="Sassoon Primary" pitchFamily="50" charset="0"/>
                          <a:ea typeface="Calibri" panose="020F0502020204030204" pitchFamily="34" charset="0"/>
                          <a:cs typeface="Arial" panose="020B0604020202020204" pitchFamily="34" charset="0"/>
                        </a:rPr>
                        <a:t>(Au2)</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the last number said represents the total number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show an awareness and name some 2D shapes in the environment.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create and repeat simple patterns.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subitise to 3.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number order beyond 5 when counting.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number names to 10 in order.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say number names forwards and backwards to 10. </a:t>
                      </a:r>
                      <a:r>
                        <a:rPr lang="en-GB" sz="600" b="1" dirty="0">
                          <a:effectLst/>
                          <a:latin typeface="Sassoon Primary" pitchFamily="50" charset="0"/>
                          <a:ea typeface="Calibri" panose="020F0502020204030204" pitchFamily="34" charset="0"/>
                          <a:cs typeface="Arial" panose="020B0604020202020204" pitchFamily="34" charset="0"/>
                        </a:rPr>
                        <a:t>(Sp1)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each object should only be counted once.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Singing a range of number songs. </a:t>
                      </a:r>
                      <a:r>
                        <a:rPr lang="en-GB" sz="600" b="1" dirty="0">
                          <a:effectLst/>
                          <a:latin typeface="Sassoon Primary" pitchFamily="50" charset="0"/>
                          <a:ea typeface="Calibri" panose="020F0502020204030204" pitchFamily="34" charset="0"/>
                          <a:cs typeface="Arial" panose="020B0604020202020204" pitchFamily="34" charset="0"/>
                        </a:rPr>
                        <a:t>(Sp1)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subitise to 3.</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number order beyond 5 when counting.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the language of more and less to compare amounts.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numbers can be ordered.</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demonstrate through games and role play an understanding of positional language.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Singing a range of number songs.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(Sp2)</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subitise to 6.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remember the order in which things happen.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subtraction means taking an amount away from a group. </a:t>
                      </a: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some shapes more appropriate than others when building.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remember different aspects of a journey, e.g. “I walked over a bridge to get to school”.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subitise to 6.</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learn vocabulary linked to describing size and distance. </a:t>
                      </a:r>
                      <a:r>
                        <a:rPr lang="en-GB" sz="600" b="1" dirty="0">
                          <a:effectLst/>
                          <a:latin typeface="Sassoon Primary" pitchFamily="50" charset="0"/>
                          <a:ea typeface="Calibri" panose="020F0502020204030204" pitchFamily="34" charset="0"/>
                          <a:cs typeface="Arial" panose="020B0604020202020204" pitchFamily="34" charset="0"/>
                        </a:rPr>
                        <a:t>(Su2)</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say number names forwards and backwards to 15.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remember the order in which things happen.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remember different aspects of a journey, e.g. “I walked over a bridge to get to school”.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24287" y="6329989"/>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3019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a:t>
            </a:r>
            <a:r>
              <a:rPr lang="en-US" dirty="0" err="1">
                <a:latin typeface="Sassoon Primary" pitchFamily="50" charset="0"/>
              </a:rPr>
              <a:t>Maths</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277801859"/>
              </p:ext>
            </p:extLst>
          </p:nvPr>
        </p:nvGraphicFramePr>
        <p:xfrm>
          <a:off x="124287" y="1607371"/>
          <a:ext cx="11940463" cy="4545931"/>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up to 10 objects with 1:1 correspondence. </a:t>
                      </a:r>
                      <a:r>
                        <a:rPr lang="en-GB" sz="600" b="1" dirty="0">
                          <a:effectLst/>
                          <a:latin typeface="Sassoon Primary" pitchFamily="50" charset="0"/>
                          <a:ea typeface="Calibri" panose="020F0502020204030204" pitchFamily="34" charset="0"/>
                          <a:cs typeface="Arial" panose="020B0604020202020204" pitchFamily="34" charset="0"/>
                        </a:rPr>
                        <a:t>(Au1)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match quantities to numeral.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recognise numbers automatically on a dice/card to 5.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find the total of 2 groups of objects.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order numbers to 10.</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identify 2D shapes and talk about their properties.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recognise numbers automatically on a dice/card to 5.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count to 10 independently.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non-standard units to measure length, weight and capacity.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money during role play activities to buy items.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explore number bonds to 5.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count to 20 independently. </a:t>
                      </a:r>
                      <a:r>
                        <a:rPr lang="en-GB" sz="600" b="1" dirty="0">
                          <a:effectLst/>
                          <a:latin typeface="Sassoon Primary" pitchFamily="50" charset="0"/>
                          <a:ea typeface="Calibri" panose="020F0502020204030204" pitchFamily="34" charset="0"/>
                          <a:cs typeface="Arial" panose="020B0604020202020204" pitchFamily="34" charset="0"/>
                        </a:rPr>
                        <a:t>(Sp1)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objects to solve addition and subtraction problems.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share objects between a group of people equally.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explore number bonds to 5.</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(Sp2)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addition and subtraction problems can be solved by counting forwards or backwards on a number line.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rulers to measure length, scales to measure weight and jugs/containers to measure capacity. </a:t>
                      </a: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read the time to </a:t>
                      </a:r>
                      <a:r>
                        <a:rPr lang="en-GB" sz="600" dirty="0" err="1">
                          <a:effectLst/>
                          <a:latin typeface="Sassoon Primary" pitchFamily="50" charset="0"/>
                          <a:ea typeface="Calibri" panose="020F0502020204030204" pitchFamily="34" charset="0"/>
                          <a:cs typeface="Arial" panose="020B0604020202020204" pitchFamily="34" charset="0"/>
                        </a:rPr>
                        <a:t>O’Clock</a:t>
                      </a:r>
                      <a:r>
                        <a:rPr lang="en-GB" sz="600" dirty="0">
                          <a:effectLst/>
                          <a:latin typeface="Sassoon Primary" pitchFamily="50" charset="0"/>
                          <a:ea typeface="Calibri" panose="020F0502020204030204" pitchFamily="34" charset="0"/>
                          <a:cs typeface="Arial" panose="020B0604020202020204" pitchFamily="34" charset="0"/>
                        </a:rPr>
                        <a:t> on a digital and analogue clock.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addition and subtraction problems can be solved by counting forwards or backwards on a number line.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use rulers to measure length, scales to measure weight and jugs/containers to measure capacity.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make observations of and compare length, weight and capacity.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the number names to 10 in order. </a:t>
                      </a:r>
                      <a:r>
                        <a:rPr lang="en-GB" sz="600" b="1" dirty="0">
                          <a:effectLst/>
                          <a:latin typeface="Sassoon Primary" pitchFamily="50" charset="0"/>
                          <a:ea typeface="Calibri" panose="020F0502020204030204" pitchFamily="34" charset="0"/>
                          <a:cs typeface="Arial" panose="020B0604020202020204" pitchFamily="34" charset="0"/>
                        </a:rPr>
                        <a:t>(Au1)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recognise number to 10. </a:t>
                      </a:r>
                      <a:r>
                        <a:rPr lang="en-GB" sz="600" b="1" dirty="0">
                          <a:effectLst/>
                          <a:latin typeface="Sassoon Primary" pitchFamily="50" charset="0"/>
                          <a:ea typeface="Calibri" panose="020F0502020204030204" pitchFamily="34" charset="0"/>
                          <a:cs typeface="Arial" panose="020B0604020202020204" pitchFamily="34" charset="0"/>
                        </a:rPr>
                        <a:t>(Au1)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write numbers to 10, forming them correctly.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addition involves combining two or more groups of objects.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read addition number sentences.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number names to 10 in order.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the names of 2D shapes.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2D shapes can have sides and corners.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(Au2)</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say the days of the week in order.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begin to say the months of the year in order. </a:t>
                      </a:r>
                      <a:r>
                        <a:rPr lang="en-GB" sz="6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patterns are repeated designs. </a:t>
                      </a:r>
                      <a:r>
                        <a:rPr lang="en-GB" sz="600" b="1" dirty="0">
                          <a:effectLst/>
                          <a:latin typeface="Sassoon Primary" pitchFamily="50" charset="0"/>
                          <a:ea typeface="Calibri" panose="020F0502020204030204" pitchFamily="34" charset="0"/>
                          <a:cs typeface="Arial" panose="020B0604020202020204" pitchFamily="34" charset="0"/>
                        </a:rPr>
                        <a:t>(Au2)</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the names of basic 2D shapes. </a:t>
                      </a:r>
                      <a:r>
                        <a:rPr lang="en-GB" sz="600" b="1">
                          <a:effectLst/>
                          <a:latin typeface="Sassoon Primary" pitchFamily="50" charset="0"/>
                          <a:ea typeface="Calibri" panose="020F0502020204030204" pitchFamily="34" charset="0"/>
                          <a:cs typeface="Arial" panose="020B0604020202020204" pitchFamily="34" charset="0"/>
                        </a:rPr>
                        <a:t>(Sp1)</a:t>
                      </a: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the names of basic 3D shapes.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2D shapes can have corners and side.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length, capacity and weight can all be measured.</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money can be used to buy items.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understand and use a range of prepositions in everyday contexts.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the difference between odd and even. </a:t>
                      </a:r>
                      <a:r>
                        <a:rPr lang="en-GB" sz="600" b="1">
                          <a:effectLst/>
                          <a:latin typeface="Sassoon Primary" pitchFamily="50" charset="0"/>
                          <a:ea typeface="Calibri" panose="020F0502020204030204" pitchFamily="34" charset="0"/>
                          <a:cs typeface="Arial" panose="020B0604020202020204" pitchFamily="34" charset="0"/>
                        </a:rPr>
                        <a:t>(Sp1)</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addition involves combining two or more groups of objects.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read addition number sentences. </a:t>
                      </a:r>
                      <a:r>
                        <a:rPr lang="en-GB" sz="600" b="1">
                          <a:effectLst/>
                          <a:latin typeface="Sassoon Primary" pitchFamily="50" charset="0"/>
                          <a:ea typeface="Calibri" panose="020F0502020204030204" pitchFamily="34" charset="0"/>
                          <a:cs typeface="Arial" panose="020B0604020202020204" pitchFamily="34" charset="0"/>
                        </a:rPr>
                        <a:t>(Sp2)</a:t>
                      </a: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subtraction involves removing an object from a group.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the names of some 3D shapes. </a:t>
                      </a: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know that 3D shapes have faces, vertices and edges. </a:t>
                      </a: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be able to count, order and recognise numbers to 20. </a:t>
                      </a: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To use a number line to help solve simple addition and subtraction number problems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r>
                        <a:rPr lang="en-GB" sz="600" b="1">
                          <a:effectLst/>
                          <a:latin typeface="Sassoon Primary" pitchFamily="50" charset="0"/>
                          <a:ea typeface="Calibri" panose="020F0502020204030204" pitchFamily="34" charset="0"/>
                          <a:cs typeface="Arial" panose="020B0604020202020204" pitchFamily="34" charset="0"/>
                        </a:rPr>
                        <a:t>(Sp2)</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a:effectLst/>
                          <a:latin typeface="Sassoon Primary" pitchFamily="50" charset="0"/>
                          <a:ea typeface="Calibri" panose="020F0502020204030204" pitchFamily="34" charset="0"/>
                          <a:cs typeface="Arial" panose="020B060402020202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the word ‘more’ indicates that the group is getting larger.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the word ‘less’ indicates that a group is getting smaller.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count, order and recognise numbers to 20.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count forwards and backwards to 20.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length, weight and capacity can be measured using standard units.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halving means splitting a quantity in two and doubling means having two quantities of the same amounts. </a:t>
                      </a: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sharing equally means everyone has the same amount of an object.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the long hand represents the minutes and the short hand represents hours.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(Su1)</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the names of some 3D shapes.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3D shapes can have faces, vertices and edges.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know that addition involves combining groups of objects.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read number addition sentences.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To be able to count, order and recognise numbers to 20. </a:t>
                      </a:r>
                      <a:r>
                        <a:rPr lang="en-GB" sz="600" b="1" dirty="0">
                          <a:effectLst/>
                          <a:latin typeface="Sassoon Primary" pitchFamily="50" charset="0"/>
                          <a:ea typeface="Calibri" panose="020F0502020204030204" pitchFamily="34" charset="0"/>
                          <a:cs typeface="Arial" panose="020B0604020202020204" pitchFamily="34" charset="0"/>
                        </a:rPr>
                        <a:t>(Su2)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849451" y="6313055"/>
            <a:ext cx="11011116"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78382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Physical Development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199233205"/>
              </p:ext>
            </p:extLst>
          </p:nvPr>
        </p:nvGraphicFramePr>
        <p:xfrm>
          <a:off x="272603" y="1749801"/>
          <a:ext cx="11646794" cy="3743339"/>
        </p:xfrm>
        <a:graphic>
          <a:graphicData uri="http://schemas.openxmlformats.org/drawingml/2006/table">
            <a:tbl>
              <a:tblPr firstRow="1" firstCol="1" bandRow="1">
                <a:tableStyleId>{5940675A-B579-460E-94D1-54222C63F5DA}</a:tableStyleId>
              </a:tblPr>
              <a:tblGrid>
                <a:gridCol w="3882265">
                  <a:extLst>
                    <a:ext uri="{9D8B030D-6E8A-4147-A177-3AD203B41FA5}">
                      <a16:colId xmlns:a16="http://schemas.microsoft.com/office/drawing/2014/main" val="256773566"/>
                    </a:ext>
                  </a:extLst>
                </a:gridCol>
                <a:gridCol w="1941132">
                  <a:extLst>
                    <a:ext uri="{9D8B030D-6E8A-4147-A177-3AD203B41FA5}">
                      <a16:colId xmlns:a16="http://schemas.microsoft.com/office/drawing/2014/main" val="4018738015"/>
                    </a:ext>
                  </a:extLst>
                </a:gridCol>
                <a:gridCol w="1941132">
                  <a:extLst>
                    <a:ext uri="{9D8B030D-6E8A-4147-A177-3AD203B41FA5}">
                      <a16:colId xmlns:a16="http://schemas.microsoft.com/office/drawing/2014/main" val="1682437889"/>
                    </a:ext>
                  </a:extLst>
                </a:gridCol>
                <a:gridCol w="3882265">
                  <a:extLst>
                    <a:ext uri="{9D8B030D-6E8A-4147-A177-3AD203B41FA5}">
                      <a16:colId xmlns:a16="http://schemas.microsoft.com/office/drawing/2014/main" val="1233025115"/>
                    </a:ext>
                  </a:extLst>
                </a:gridCol>
              </a:tblGrid>
              <a:tr h="1612344">
                <a:tc gridSpan="4">
                  <a:txBody>
                    <a:bodyPr/>
                    <a:lstStyle/>
                    <a:p>
                      <a:pPr>
                        <a:lnSpc>
                          <a:spcPct val="107000"/>
                        </a:lnSpc>
                        <a:spcAft>
                          <a:spcPts val="0"/>
                        </a:spcAft>
                      </a:pPr>
                      <a:r>
                        <a:rPr lang="en-US" sz="1400" dirty="0">
                          <a:latin typeface="Sassoon Primary" pitchFamily="50" charset="0"/>
                        </a:rPr>
                        <a:t>Physical activity is vital in children’s all-round development, enabling them to pursue happy, healthy and active lives6. Gross and fine motor experiences develop incrementally throughout early childhood, starting with sensory explorations and the development of a child’s strength, co-ordination and positional awareness through tummy time, crawling and play movement with both objects and adults. 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a:t>
                      </a:r>
                      <a:endParaRPr lang="en-GB" sz="14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277178">
                <a:tc gridSpan="4">
                  <a:txBody>
                    <a:bodyPr/>
                    <a:lstStyle/>
                    <a:p>
                      <a:pPr algn="ctr">
                        <a:lnSpc>
                          <a:spcPct val="107000"/>
                        </a:lnSpc>
                        <a:spcAft>
                          <a:spcPts val="0"/>
                        </a:spcAft>
                      </a:pPr>
                      <a:r>
                        <a:rPr lang="en-US" sz="1800" dirty="0" err="1">
                          <a:solidFill>
                            <a:schemeClr val="bg1"/>
                          </a:solidFill>
                          <a:effectLst/>
                          <a:latin typeface="Sassoon Primary" pitchFamily="50" charset="0"/>
                          <a:cs typeface="Times New Roman" panose="02020603050405020304" pitchFamily="18" charset="0"/>
                        </a:rPr>
                        <a:t>Ea</a:t>
                      </a:r>
                      <a:r>
                        <a:rPr lang="en-GB" sz="1800" dirty="0">
                          <a:solidFill>
                            <a:schemeClr val="bg1"/>
                          </a:solidFill>
                          <a:effectLst/>
                          <a:latin typeface="Sassoon Primary" pitchFamily="50" charset="0"/>
                          <a:cs typeface="Times New Roman" panose="02020603050405020304" pitchFamily="18" charset="0"/>
                        </a:rPr>
                        <a:t>rly Learning Goal</a:t>
                      </a:r>
                      <a:endParaRPr lang="en-GB" sz="32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080000">
                <a:tc gridSpan="2">
                  <a:txBody>
                    <a:bodyPr/>
                    <a:lstStyle/>
                    <a:p>
                      <a:r>
                        <a:rPr lang="en-US" sz="1100" dirty="0">
                          <a:latin typeface="Sassoon Primary" pitchFamily="50" charset="0"/>
                        </a:rPr>
                        <a:t>ELG: Gross Motor Skills </a:t>
                      </a:r>
                    </a:p>
                    <a:p>
                      <a:r>
                        <a:rPr lang="en-US" sz="1100" dirty="0">
                          <a:latin typeface="Sassoon Primary" pitchFamily="50" charset="0"/>
                        </a:rPr>
                        <a:t>Children at the expected level of development will: </a:t>
                      </a:r>
                    </a:p>
                    <a:p>
                      <a:r>
                        <a:rPr lang="en-US" sz="1100" dirty="0">
                          <a:latin typeface="Sassoon Primary" pitchFamily="50" charset="0"/>
                        </a:rPr>
                        <a:t>• Negotiate space and obstacles safely, with consideration for themselves and others. </a:t>
                      </a:r>
                    </a:p>
                    <a:p>
                      <a:r>
                        <a:rPr lang="en-US" sz="1100" dirty="0">
                          <a:latin typeface="Sassoon Primary" pitchFamily="50" charset="0"/>
                        </a:rPr>
                        <a:t>• Demonstrate strength, balance and coordination when playing. </a:t>
                      </a:r>
                    </a:p>
                    <a:p>
                      <a:r>
                        <a:rPr lang="en-US" sz="1100" dirty="0">
                          <a:latin typeface="Sassoon Primary" pitchFamily="50" charset="0"/>
                        </a:rPr>
                        <a:t>• Move energetically, such as running, jumping, dancing, hopping, skipping and climbing. </a:t>
                      </a:r>
                      <a:endParaRPr lang="en-GB" sz="1100" dirty="0">
                        <a:effectLst/>
                        <a:latin typeface="Sassoon Primary" pitchFamily="50" charset="0"/>
                      </a:endParaRPr>
                    </a:p>
                  </a:txBody>
                  <a:tcPr marL="61032" marR="61032" marT="0" marB="0"/>
                </a:tc>
                <a:tc hMerge="1">
                  <a:txBody>
                    <a:bodyPr/>
                    <a:lstStyle/>
                    <a:p>
                      <a:endParaRPr lang="en-GB"/>
                    </a:p>
                  </a:txBody>
                  <a:tcPr/>
                </a:tc>
                <a:tc gridSpan="2">
                  <a:txBody>
                    <a:bodyPr/>
                    <a:lstStyle/>
                    <a:p>
                      <a:r>
                        <a:rPr lang="en-US" sz="1100" dirty="0">
                          <a:latin typeface="Sassoon Primary" pitchFamily="50" charset="0"/>
                        </a:rPr>
                        <a:t>ELG: Fine Motor Skills </a:t>
                      </a:r>
                    </a:p>
                    <a:p>
                      <a:r>
                        <a:rPr lang="en-US" sz="1100" dirty="0">
                          <a:latin typeface="Sassoon Primary" pitchFamily="50" charset="0"/>
                        </a:rPr>
                        <a:t>Children at the expected level of development will: </a:t>
                      </a:r>
                    </a:p>
                    <a:p>
                      <a:r>
                        <a:rPr lang="en-US" sz="1100" dirty="0">
                          <a:latin typeface="Sassoon Primary" pitchFamily="50" charset="0"/>
                        </a:rPr>
                        <a:t>• Hold a pencil effectively in preparation for fluent writing – using the tripod grip in almost all cases. </a:t>
                      </a:r>
                    </a:p>
                    <a:p>
                      <a:r>
                        <a:rPr lang="en-US" sz="1100" dirty="0">
                          <a:latin typeface="Sassoon Primary" pitchFamily="50" charset="0"/>
                        </a:rPr>
                        <a:t>• Use a range of small tools, including scissors, paint brushes and cutlery. </a:t>
                      </a:r>
                    </a:p>
                    <a:p>
                      <a:r>
                        <a:rPr lang="en-US" sz="1100" dirty="0">
                          <a:latin typeface="Sassoon Primary" pitchFamily="50" charset="0"/>
                        </a:rPr>
                        <a:t>• Begin to show accuracy and care when drawing.</a:t>
                      </a:r>
                      <a:endParaRPr lang="en-GB" sz="11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2071957436"/>
                  </a:ext>
                </a:extLst>
              </a:tr>
              <a:tr h="230400">
                <a:tc gridSpan="4">
                  <a:txBody>
                    <a:bodyPr/>
                    <a:lstStyle/>
                    <a:p>
                      <a:pPr algn="ctr"/>
                      <a:r>
                        <a:rPr lang="en-US" sz="1200" dirty="0">
                          <a:effectLst/>
                          <a:latin typeface="Sassoon Primary" pitchFamily="50" charset="0"/>
                        </a:rPr>
                        <a:t>Key vocabulary</a:t>
                      </a:r>
                      <a:endParaRPr lang="en-GB" sz="1200" dirty="0">
                        <a:effectLst/>
                        <a:latin typeface="Sassoon Primary" pitchFamily="50" charset="0"/>
                      </a:endParaRPr>
                    </a:p>
                  </a:txBody>
                  <a:tcPr marL="61032" marR="61032" marT="0" marB="0">
                    <a:solidFill>
                      <a:schemeClr val="bg2">
                        <a:lumMod val="75000"/>
                      </a:schemeClr>
                    </a:solidFill>
                  </a:tcPr>
                </a:tc>
                <a:tc hMerge="1">
                  <a:txBody>
                    <a:bodyPr/>
                    <a:lstStyle/>
                    <a:p>
                      <a:endParaRPr lang="en-GB"/>
                    </a:p>
                  </a:txBody>
                  <a:tcPr/>
                </a:tc>
                <a:tc hMerge="1">
                  <a:txBody>
                    <a:bodyPr/>
                    <a:lstStyle/>
                    <a:p>
                      <a:endParaRPr lang="en-GB" sz="11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1691737455"/>
                  </a:ext>
                </a:extLst>
              </a:tr>
              <a:tr h="230400">
                <a:tc>
                  <a:txBody>
                    <a:bodyPr/>
                    <a:lstStyle/>
                    <a:p>
                      <a:r>
                        <a:rPr lang="en-US" sz="1100" dirty="0">
                          <a:effectLst/>
                          <a:latin typeface="Sassoon Primary" pitchFamily="50" charset="0"/>
                        </a:rPr>
                        <a:t>Tier 1</a:t>
                      </a:r>
                    </a:p>
                    <a:p>
                      <a:r>
                        <a:rPr lang="en-US" sz="1100" dirty="0">
                          <a:latin typeface="Sassoon Primary" pitchFamily="50" charset="0"/>
                        </a:rPr>
                        <a:t>walk, run, jog, jump, ride</a:t>
                      </a:r>
                      <a:endParaRPr lang="en-GB" sz="1100" dirty="0">
                        <a:effectLst/>
                        <a:latin typeface="Sassoon Primary" pitchFamily="50" charset="0"/>
                      </a:endParaRPr>
                    </a:p>
                  </a:txBody>
                  <a:tcPr marL="61032" marR="61032" marT="0" marB="0"/>
                </a:tc>
                <a:tc gridSpan="2">
                  <a:txBody>
                    <a:bodyPr/>
                    <a:lstStyle/>
                    <a:p>
                      <a:r>
                        <a:rPr lang="en-US" sz="1100" dirty="0">
                          <a:effectLst/>
                          <a:latin typeface="Sassoon Primary" pitchFamily="50" charset="0"/>
                        </a:rPr>
                        <a:t>Tier 2</a:t>
                      </a:r>
                    </a:p>
                    <a:p>
                      <a:r>
                        <a:rPr lang="en-US" sz="1100" dirty="0">
                          <a:latin typeface="Sassoon Primary" pitchFamily="50" charset="0"/>
                        </a:rPr>
                        <a:t>climb, throw, catch, roll, high, low, hop, skip, crawl </a:t>
                      </a:r>
                      <a:endParaRPr lang="en-GB" sz="1100" dirty="0">
                        <a:effectLst/>
                        <a:latin typeface="Sassoon Primary" pitchFamily="50" charset="0"/>
                      </a:endParaRPr>
                    </a:p>
                  </a:txBody>
                  <a:tcPr marL="61032" marR="61032" marT="0" marB="0"/>
                </a:tc>
                <a:tc hMerge="1">
                  <a:txBody>
                    <a:bodyPr/>
                    <a:lstStyle/>
                    <a:p>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Tier 3</a:t>
                      </a:r>
                    </a:p>
                    <a:p>
                      <a:r>
                        <a:rPr lang="en-GB" sz="1100" dirty="0">
                          <a:latin typeface="Sassoon Primary" pitchFamily="50" charset="0"/>
                        </a:rPr>
                        <a:t>balance, grip, bounce </a:t>
                      </a:r>
                      <a:endParaRPr lang="en-GB" sz="1100" dirty="0">
                        <a:effectLst/>
                        <a:latin typeface="Sassoon Primary" pitchFamily="50" charset="0"/>
                      </a:endParaRPr>
                    </a:p>
                  </a:txBody>
                  <a:tcPr marL="61032" marR="61032" marT="0" marB="0"/>
                </a:tc>
                <a:extLst>
                  <a:ext uri="{0D108BD9-81ED-4DB2-BD59-A6C34878D82A}">
                    <a16:rowId xmlns:a16="http://schemas.microsoft.com/office/drawing/2014/main" val="3324012535"/>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72602" y="6160535"/>
            <a:ext cx="11646793"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4432ED32-BD76-42FE-B656-6392C4A20C72}"/>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37408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Physical Development</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2226992414"/>
              </p:ext>
            </p:extLst>
          </p:nvPr>
        </p:nvGraphicFramePr>
        <p:xfrm>
          <a:off x="124287" y="1607371"/>
          <a:ext cx="11940463" cy="4732783"/>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take care of toileting needs independently. </a:t>
                      </a: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begin to show a preference for a dominant hand.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climb apparatus safely.</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begin to show awareness of moving equipment safely with peers.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independently put on their coats, with some support for the zipper and buttons.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copy dance moves and to move to different kinds of rhythms. </a:t>
                      </a: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use mark making resources with increasing independence.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learn about different fine motor activities, e.g. threading, cutting, using tools, holding a pencil, mark making, Dough Disco etc.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mark make in sensory trays and also copy different patterns.</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mark make using a comfortable grip when using pencils and pens.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move in different ways, e.g. climbing, running, jumping etc. in order to develop gross motor skills.</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hold jugs and containers confidently and pour from one container into another.</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show awareness  of healthy food choices and impact on our body.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hold the pencil correctly using a tripod grip.</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begin to form numbers and familiar letters, e.g. letters in their name. </a:t>
                      </a: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look at books independently whilst turning pages one at a time.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Using balancing apparatus. </a:t>
                      </a: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mark make using a comfortable grip when using pencils and pens.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hold the pencil confidently, using the tripod grip and forming letters and numbers mostly correctly.</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 able to use scissors confidently and make straight, zig zag and circular snips using one hand.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run skilfully and be able to negotiate space.  </a:t>
                      </a: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mark make using a comfortable grip when using pencils and pens.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 secure in holding the pencil, using the tripod grip and forming letters and numbers mostly independently. </a:t>
                      </a:r>
                      <a:r>
                        <a:rPr lang="en-GB" sz="550" b="1" dirty="0">
                          <a:effectLst/>
                          <a:latin typeface="Sassoon Primary" pitchFamily="50" charset="0"/>
                          <a:ea typeface="Calibri" panose="020F0502020204030204" pitchFamily="34" charset="0"/>
                          <a:cs typeface="Arial" panose="020B0604020202020204" pitchFamily="34" charset="0"/>
                        </a:rPr>
                        <a:t>(Su2)</a:t>
                      </a: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independently write their name.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confidently use scissors and other tools safely.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mark make using a comfortable grip when using pencils and pens.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about personal hygiene and the importance of being clean and tidy.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that washing hands is important after using the toilet and before we eat.</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that books in English should be read from left to right and one page at a time.</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use alternate feet when climbing apparatus.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show independence with eating and drinking, e.g. being able to feed self and ask for help with opening containers.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show confidence in dressing up and self-care activities.</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move on different beats and rhythms e.g. slowly for slow music and fast on quicker beats. </a:t>
                      </a: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use mark making resources effectively, e.g. how to use scissors to snip or how to use a paint brush to paint.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(Au2)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what the different tools in the Nursery are and how to use them safely, e.g. scissors, mallets, pegs, hammers and pencils.</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that they need to use tools with a dominant hand.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 able to fill containers with different materials, e.g. sand, water etc and to show confidence in carrying them from one point to another without dropping. </a:t>
                      </a: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use the outdoor climbing frame as well as the bikes/scooters to move in different ways and safely. </a:t>
                      </a:r>
                      <a:r>
                        <a:rPr lang="en-GB" sz="550" b="1" dirty="0">
                          <a:effectLst/>
                          <a:latin typeface="Sassoon Primary" pitchFamily="50" charset="0"/>
                          <a:ea typeface="Calibri" panose="020F0502020204030204" pitchFamily="34" charset="0"/>
                          <a:cs typeface="Arial" panose="020B0604020202020204" pitchFamily="34" charset="0"/>
                        </a:rPr>
                        <a:t>(Sp1)</a:t>
                      </a: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what making right food choices looks like.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show independence in self help skills such as toileting and dressing.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that the pencil needs to be held comfortably and with one hand to form letters and numbers.</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use one handed tools effectively.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 able to follow a simple sequence of movements to music and rhythm.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(Sp2)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the correct ways of forming letters. </a:t>
                      </a:r>
                      <a:r>
                        <a:rPr lang="en-GB" sz="550" b="1" dirty="0">
                          <a:effectLst/>
                          <a:latin typeface="Sassoon Primary" pitchFamily="50" charset="0"/>
                          <a:ea typeface="Calibri" panose="020F0502020204030204" pitchFamily="34" charset="0"/>
                          <a:cs typeface="Arial" panose="020B0604020202020204" pitchFamily="34" charset="0"/>
                        </a:rPr>
                        <a:t>(Su1)</a:t>
                      </a: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that snips should be made on the line and the pattern should be followed.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feed paper/materials through hand when cutting around objects.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be aware of obstacles whilst running, riding a scooter/bike etc and display some spatial awareness. </a:t>
                      </a:r>
                      <a:r>
                        <a:rPr lang="en-GB" sz="550" b="1" dirty="0">
                          <a:effectLst/>
                          <a:latin typeface="Sassoon Primary" pitchFamily="50" charset="0"/>
                          <a:ea typeface="Calibri" panose="020F0502020204030204" pitchFamily="34" charset="0"/>
                          <a:cs typeface="Arial" panose="020B0604020202020204" pitchFamily="34" charset="0"/>
                        </a:rPr>
                        <a:t>(Su1)</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know how to hold the pencil correctly and also recognise and self-correct when they form letters incorrectly. </a:t>
                      </a:r>
                      <a:r>
                        <a:rPr lang="en-GB" sz="550" b="1" dirty="0">
                          <a:effectLst/>
                          <a:latin typeface="Sassoon Primary" pitchFamily="50" charset="0"/>
                          <a:ea typeface="Calibri" panose="020F0502020204030204" pitchFamily="34" charset="0"/>
                          <a:cs typeface="Arial" panose="020B0604020202020204" pitchFamily="34" charset="0"/>
                        </a:rPr>
                        <a:t>(Su2)</a:t>
                      </a: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successfully take part in group games with support from an adult.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dirty="0">
                          <a:effectLst/>
                          <a:latin typeface="Sassoon Primary" pitchFamily="50" charset="0"/>
                          <a:ea typeface="Calibri" panose="020F0502020204030204" pitchFamily="34" charset="0"/>
                          <a:cs typeface="Arial" panose="020B0604020202020204" pitchFamily="34" charset="0"/>
                        </a:rPr>
                        <a:t>To move confidently and safely in a range of ways, avoiding obstacles; running/ hopping/ skipping etc. </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550" b="1" dirty="0">
                          <a:effectLst/>
                          <a:latin typeface="Sassoon Primary" pitchFamily="50" charset="0"/>
                          <a:ea typeface="Calibri" panose="020F0502020204030204" pitchFamily="34" charset="0"/>
                          <a:cs typeface="Arial" panose="020B0604020202020204" pitchFamily="34" charset="0"/>
                        </a:rPr>
                        <a:t>(Su2)</a:t>
                      </a:r>
                      <a:endParaRPr lang="en-GB" sz="5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20133" y="6313055"/>
            <a:ext cx="11640434"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67281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Physical Development</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358959864"/>
              </p:ext>
            </p:extLst>
          </p:nvPr>
        </p:nvGraphicFramePr>
        <p:xfrm>
          <a:off x="124287" y="1607372"/>
          <a:ext cx="11940463" cy="4415529"/>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92670">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701059">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use a dominant hand.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begin to form recognisable letters which are formed mostly correctly.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 (Au1)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use climbing equipment safely and competently.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begin to negotiate space effectively.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begin to use anticlockwise movement and retrace vertical lines.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(Au2)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use climbing equipment safely and competently. </a:t>
                      </a:r>
                      <a:r>
                        <a:rPr lang="en-GB" sz="900" b="1">
                          <a:effectLst/>
                          <a:latin typeface="Sassoon Primary" pitchFamily="50" charset="0"/>
                          <a:ea typeface="Calibri" panose="020F0502020204030204" pitchFamily="34" charset="0"/>
                          <a:cs typeface="Arial" panose="020B0604020202020204" pitchFamily="34" charset="0"/>
                        </a:rPr>
                        <a:t>(Au2)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negotiate space effectively.  </a:t>
                      </a:r>
                      <a:r>
                        <a:rPr lang="en-GB" sz="900" b="1">
                          <a:effectLst/>
                          <a:latin typeface="Sassoon Primary" pitchFamily="50" charset="0"/>
                          <a:ea typeface="Calibri" panose="020F0502020204030204" pitchFamily="34" charset="0"/>
                          <a:cs typeface="Arial" panose="020B0604020202020204" pitchFamily="34" charset="0"/>
                        </a:rPr>
                        <a:t>(Au2)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show good practice with regard to exercise, eating, sleeping and hygiene.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(Sp1)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be able to balance and coordinate safely. </a:t>
                      </a:r>
                      <a:r>
                        <a:rPr lang="en-GB" sz="900" b="1">
                          <a:effectLst/>
                          <a:latin typeface="Sassoon Primary" pitchFamily="50" charset="0"/>
                          <a:ea typeface="Calibri" panose="020F0502020204030204" pitchFamily="34" charset="0"/>
                          <a:cs typeface="Arial" panose="020B0604020202020204" pitchFamily="34" charset="0"/>
                        </a:rPr>
                        <a:t>(Sp1)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negotiate space effectively.</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r>
                        <a:rPr lang="en-GB" sz="900" b="1">
                          <a:effectLst/>
                          <a:latin typeface="Sassoon Primary" pitchFamily="50" charset="0"/>
                          <a:ea typeface="Calibri" panose="020F0502020204030204" pitchFamily="34" charset="0"/>
                          <a:cs typeface="Arial" panose="020B0604020202020204" pitchFamily="34" charset="0"/>
                        </a:rPr>
                        <a:t>(Sp1)</a:t>
                      </a: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handle tools, objects, construction and malleable materials safely and with increasing control.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(Sp2)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use a pencil effectively to form recognisable letters, most of which are formed correctly.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(Su1)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show good control and co-ordination in large and small movements. </a:t>
                      </a:r>
                      <a:r>
                        <a:rPr lang="en-GB" sz="900" b="1" dirty="0">
                          <a:effectLst/>
                          <a:latin typeface="Sassoon Primary" pitchFamily="50" charset="0"/>
                          <a:ea typeface="Calibri" panose="020F0502020204030204" pitchFamily="34" charset="0"/>
                          <a:cs typeface="Arial" panose="020B0604020202020204" pitchFamily="34" charset="0"/>
                        </a:rPr>
                        <a:t>(Su2)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476366">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which hand to write with.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the trim trail safely.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make anticlockwise movement and retrace vertical lines.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the trim trail safely.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good practice with regard to exercise, eating sleeping and hygiene can contribute to good health.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(Sp1)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 </a:t>
                      </a:r>
                      <a:r>
                        <a:rPr lang="en-GB" sz="900" b="1" dirty="0">
                          <a:effectLst/>
                          <a:latin typeface="Sassoon Primary" pitchFamily="50" charset="0"/>
                          <a:ea typeface="Calibri" panose="020F0502020204030204" pitchFamily="34" charset="0"/>
                          <a:cs typeface="Arial" panose="020B0604020202020204" pitchFamily="34" charset="0"/>
                        </a:rPr>
                        <a:t>(Sp1)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why it is important to handle different apparatus safely.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(Sp2)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 </a:t>
                      </a:r>
                      <a:r>
                        <a:rPr lang="en-GB" sz="900" b="1" dirty="0">
                          <a:effectLst/>
                          <a:latin typeface="Sassoon Primary" pitchFamily="50" charset="0"/>
                          <a:ea typeface="Calibri" panose="020F0502020204030204" pitchFamily="34" charset="0"/>
                          <a:cs typeface="Arial" panose="020B0604020202020204" pitchFamily="34" charset="0"/>
                        </a:rPr>
                        <a:t>(Sp2)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form letters correctly.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handle a range of equipment and tools effectively. </a:t>
                      </a:r>
                      <a:r>
                        <a:rPr lang="en-GB" sz="900" b="1" dirty="0">
                          <a:effectLst/>
                          <a:latin typeface="Sassoon Primary" pitchFamily="50" charset="0"/>
                          <a:ea typeface="Calibri" panose="020F0502020204030204" pitchFamily="34" charset="0"/>
                          <a:cs typeface="Arial" panose="020B0604020202020204" pitchFamily="34" charset="0"/>
                        </a:rPr>
                        <a:t>(Su2)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how to use scissors effectively. </a:t>
                      </a:r>
                      <a:r>
                        <a:rPr lang="en-GB" sz="900" b="1" dirty="0">
                          <a:effectLst/>
                          <a:latin typeface="Sassoon Primary" pitchFamily="50" charset="0"/>
                          <a:ea typeface="Calibri" panose="020F0502020204030204" pitchFamily="34" charset="0"/>
                          <a:cs typeface="Arial" panose="020B0604020202020204" pitchFamily="34" charset="0"/>
                        </a:rPr>
                        <a:t>(Su2)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94733" y="6313055"/>
            <a:ext cx="11665834"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5590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sz="4000" dirty="0">
                <a:latin typeface="Sassoon Primary" pitchFamily="50" charset="0"/>
              </a:rPr>
              <a:t>Communication and Language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340049933"/>
              </p:ext>
            </p:extLst>
          </p:nvPr>
        </p:nvGraphicFramePr>
        <p:xfrm>
          <a:off x="272603" y="1690532"/>
          <a:ext cx="11646794" cy="4188941"/>
        </p:xfrm>
        <a:graphic>
          <a:graphicData uri="http://schemas.openxmlformats.org/drawingml/2006/table">
            <a:tbl>
              <a:tblPr firstRow="1" firstCol="1" bandRow="1">
                <a:tableStyleId>{5940675A-B579-460E-94D1-54222C63F5DA}</a:tableStyleId>
              </a:tblPr>
              <a:tblGrid>
                <a:gridCol w="3882265">
                  <a:extLst>
                    <a:ext uri="{9D8B030D-6E8A-4147-A177-3AD203B41FA5}">
                      <a16:colId xmlns:a16="http://schemas.microsoft.com/office/drawing/2014/main" val="256773566"/>
                    </a:ext>
                  </a:extLst>
                </a:gridCol>
                <a:gridCol w="1941132">
                  <a:extLst>
                    <a:ext uri="{9D8B030D-6E8A-4147-A177-3AD203B41FA5}">
                      <a16:colId xmlns:a16="http://schemas.microsoft.com/office/drawing/2014/main" val="3383252203"/>
                    </a:ext>
                  </a:extLst>
                </a:gridCol>
                <a:gridCol w="1941132">
                  <a:extLst>
                    <a:ext uri="{9D8B030D-6E8A-4147-A177-3AD203B41FA5}">
                      <a16:colId xmlns:a16="http://schemas.microsoft.com/office/drawing/2014/main" val="1463172932"/>
                    </a:ext>
                  </a:extLst>
                </a:gridCol>
                <a:gridCol w="3882265">
                  <a:extLst>
                    <a:ext uri="{9D8B030D-6E8A-4147-A177-3AD203B41FA5}">
                      <a16:colId xmlns:a16="http://schemas.microsoft.com/office/drawing/2014/main" val="2588709467"/>
                    </a:ext>
                  </a:extLst>
                </a:gridCol>
              </a:tblGrid>
              <a:tr h="1743152">
                <a:tc gridSpan="4">
                  <a:txBody>
                    <a:bodyPr/>
                    <a:lstStyle/>
                    <a:p>
                      <a:pPr>
                        <a:lnSpc>
                          <a:spcPct val="107000"/>
                        </a:lnSpc>
                        <a:spcAft>
                          <a:spcPts val="0"/>
                        </a:spcAft>
                      </a:pPr>
                      <a:r>
                        <a:rPr lang="en-US" sz="1400" dirty="0">
                          <a:latin typeface="Sassoon Primary" pitchFamily="50" charset="0"/>
                        </a:rPr>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a:t>
                      </a:r>
                      <a:endParaRPr lang="en-GB" sz="14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299665">
                <a:tc gridSpan="4">
                  <a:txBody>
                    <a:bodyPr/>
                    <a:lstStyle/>
                    <a:p>
                      <a:pPr algn="ctr">
                        <a:lnSpc>
                          <a:spcPct val="107000"/>
                        </a:lnSpc>
                        <a:spcAft>
                          <a:spcPts val="0"/>
                        </a:spcAft>
                      </a:pPr>
                      <a:r>
                        <a:rPr lang="en-US" sz="2000" dirty="0" err="1">
                          <a:solidFill>
                            <a:schemeClr val="bg1"/>
                          </a:solidFill>
                          <a:effectLst/>
                          <a:latin typeface="Sassoon Primary" pitchFamily="50" charset="0"/>
                          <a:cs typeface="Times New Roman" panose="02020603050405020304" pitchFamily="18" charset="0"/>
                        </a:rPr>
                        <a:t>Ea</a:t>
                      </a:r>
                      <a:r>
                        <a:rPr lang="en-GB" sz="2000" dirty="0">
                          <a:solidFill>
                            <a:schemeClr val="bg1"/>
                          </a:solidFill>
                          <a:effectLst/>
                          <a:latin typeface="Sassoon Primary" pitchFamily="50" charset="0"/>
                          <a:cs typeface="Times New Roman" panose="02020603050405020304" pitchFamily="18" charset="0"/>
                        </a:rPr>
                        <a:t>rly Learning Goal</a:t>
                      </a:r>
                      <a:endParaRPr lang="en-GB" sz="36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440000">
                <a:tc gridSpan="2">
                  <a:txBody>
                    <a:bodyPr/>
                    <a:lstStyle/>
                    <a:p>
                      <a:r>
                        <a:rPr lang="en-US" sz="1100" dirty="0">
                          <a:latin typeface="Sassoon Primary" pitchFamily="50" charset="0"/>
                        </a:rPr>
                        <a:t>ELG: Listening, Attention and Understanding </a:t>
                      </a:r>
                    </a:p>
                    <a:p>
                      <a:r>
                        <a:rPr lang="en-US" sz="1100" dirty="0">
                          <a:latin typeface="Sassoon Primary" pitchFamily="50" charset="0"/>
                        </a:rPr>
                        <a:t>Children at the expected level of development will: </a:t>
                      </a:r>
                    </a:p>
                    <a:p>
                      <a:r>
                        <a:rPr lang="en-US" sz="1100" dirty="0">
                          <a:latin typeface="Sassoon Primary" pitchFamily="50" charset="0"/>
                        </a:rPr>
                        <a:t>• Listen attentively and respond to what they hear with relevant questions, comments and actions when being read to and during whole class discussions and small group interactions. </a:t>
                      </a:r>
                    </a:p>
                    <a:p>
                      <a:r>
                        <a:rPr lang="en-US" sz="1100" dirty="0">
                          <a:latin typeface="Sassoon Primary" pitchFamily="50" charset="0"/>
                        </a:rPr>
                        <a:t>• Make comments about what they have heard and ask questions to clarify their understanding. </a:t>
                      </a:r>
                    </a:p>
                    <a:p>
                      <a:r>
                        <a:rPr lang="en-US" sz="1100" dirty="0">
                          <a:latin typeface="Sassoon Primary" pitchFamily="50" charset="0"/>
                        </a:rPr>
                        <a:t>• Hold conversation when engaged in back-and-forth exchanges with their teacher and peers. </a:t>
                      </a:r>
                      <a:endParaRPr lang="en-GB" sz="1100" dirty="0">
                        <a:effectLst/>
                        <a:latin typeface="Sassoon Primary" pitchFamily="50" charset="0"/>
                      </a:endParaRPr>
                    </a:p>
                  </a:txBody>
                  <a:tcPr marL="61032" marR="61032" marT="0" marB="0"/>
                </a:tc>
                <a:tc hMerge="1">
                  <a:txBody>
                    <a:bodyPr/>
                    <a:lstStyle/>
                    <a:p>
                      <a:endParaRPr lang="en-GB"/>
                    </a:p>
                  </a:txBody>
                  <a:tcPr/>
                </a:tc>
                <a:tc gridSpan="2">
                  <a:txBody>
                    <a:bodyPr/>
                    <a:lstStyle/>
                    <a:p>
                      <a:r>
                        <a:rPr lang="en-US" sz="1100" dirty="0">
                          <a:latin typeface="Sassoon Primary" pitchFamily="50" charset="0"/>
                        </a:rPr>
                        <a:t>ELG: Speaking </a:t>
                      </a:r>
                    </a:p>
                    <a:p>
                      <a:r>
                        <a:rPr lang="en-US" sz="1100" dirty="0">
                          <a:latin typeface="Sassoon Primary" pitchFamily="50" charset="0"/>
                        </a:rPr>
                        <a:t>Children at the expected level of development will: </a:t>
                      </a:r>
                    </a:p>
                    <a:p>
                      <a:r>
                        <a:rPr lang="en-US" sz="1100" dirty="0">
                          <a:latin typeface="Sassoon Primary" pitchFamily="50" charset="0"/>
                        </a:rPr>
                        <a:t>• Participate in small group, class and one-to-one discussions, offering their own ideas, using recently introduced vocabulary. </a:t>
                      </a:r>
                    </a:p>
                    <a:p>
                      <a:r>
                        <a:rPr lang="en-US" sz="1100" dirty="0">
                          <a:latin typeface="Sassoon Primary" pitchFamily="50" charset="0"/>
                        </a:rPr>
                        <a:t>• Offer explanations for why things might happen, making use of recently introduced vocabulary from stories, non-fiction, rhymes and poems when appropriate. </a:t>
                      </a:r>
                    </a:p>
                    <a:p>
                      <a:r>
                        <a:rPr lang="en-US" sz="1100" dirty="0">
                          <a:latin typeface="Sassoon Primary" pitchFamily="50" charset="0"/>
                        </a:rPr>
                        <a:t>• Express their ideas and feelings about their experiences using full sentences, including use of past, present and future tenses and making use of conjunctions, with modelling and support from their teacher. </a:t>
                      </a:r>
                      <a:endParaRPr lang="en-GB" sz="11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2071957436"/>
                  </a:ext>
                </a:extLst>
              </a:tr>
              <a:tr h="216000">
                <a:tc gridSpan="4">
                  <a:txBody>
                    <a:bodyPr/>
                    <a:lstStyle/>
                    <a:p>
                      <a:pPr algn="ctr"/>
                      <a:r>
                        <a:rPr lang="en-US" sz="1400" dirty="0">
                          <a:effectLst/>
                          <a:latin typeface="Sassoon Primary" pitchFamily="50" charset="0"/>
                        </a:rPr>
                        <a:t>Key vocabulary</a:t>
                      </a:r>
                      <a:endParaRPr lang="en-GB" sz="1400" dirty="0">
                        <a:effectLst/>
                        <a:latin typeface="Sassoon Primary" pitchFamily="50" charset="0"/>
                      </a:endParaRPr>
                    </a:p>
                  </a:txBody>
                  <a:tcPr marL="61032" marR="61032" marT="0" marB="0">
                    <a:solidFill>
                      <a:schemeClr val="bg2">
                        <a:lumMod val="7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06328191"/>
                  </a:ext>
                </a:extLst>
              </a:tr>
              <a:tr h="216000">
                <a:tc>
                  <a:txBody>
                    <a:bodyPr/>
                    <a:lstStyle/>
                    <a:p>
                      <a:r>
                        <a:rPr lang="en-US" sz="1100" dirty="0">
                          <a:effectLst/>
                          <a:latin typeface="Sassoon Primary" pitchFamily="50" charset="0"/>
                        </a:rPr>
                        <a:t>Tier 1</a:t>
                      </a:r>
                    </a:p>
                    <a:p>
                      <a:r>
                        <a:rPr lang="en-US" sz="1100" dirty="0">
                          <a:latin typeface="Sassoon Primary" pitchFamily="50" charset="0"/>
                        </a:rPr>
                        <a:t>talk, say, listen, copy, tell, look</a:t>
                      </a:r>
                      <a:endParaRPr lang="en-GB" sz="1100" dirty="0">
                        <a:effectLst/>
                        <a:latin typeface="Sassoon Primary" pitchFamily="50" charset="0"/>
                      </a:endParaRPr>
                    </a:p>
                  </a:txBody>
                  <a:tcPr marL="61032" marR="61032" marT="0" marB="0"/>
                </a:tc>
                <a:tc gridSpan="2">
                  <a:txBody>
                    <a:bodyPr/>
                    <a:lstStyle/>
                    <a:p>
                      <a:r>
                        <a:rPr lang="en-US" sz="1100" dirty="0">
                          <a:effectLst/>
                          <a:latin typeface="Sassoon Primary" pitchFamily="50" charset="0"/>
                        </a:rPr>
                        <a:t>Tier 2</a:t>
                      </a:r>
                    </a:p>
                    <a:p>
                      <a:r>
                        <a:rPr lang="en-US" sz="1100" dirty="0">
                          <a:latin typeface="Sassoon Primary" pitchFamily="50" charset="0"/>
                        </a:rPr>
                        <a:t>why, how, when, question, answer, who</a:t>
                      </a:r>
                      <a:endParaRPr lang="en-GB" sz="1100" dirty="0">
                        <a:effectLst/>
                        <a:latin typeface="Sassoon Primary" pitchFamily="50" charset="0"/>
                      </a:endParaRPr>
                    </a:p>
                  </a:txBody>
                  <a:tcPr marL="61032" marR="61032" marT="0" marB="0"/>
                </a:tc>
                <a:tc hMerge="1">
                  <a:txBody>
                    <a:bodyPr/>
                    <a:lstStyle/>
                    <a:p>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Tier 3</a:t>
                      </a:r>
                    </a:p>
                    <a:p>
                      <a:r>
                        <a:rPr lang="en-GB" sz="1100" dirty="0">
                          <a:latin typeface="Sassoon Primary" pitchFamily="50" charset="0"/>
                        </a:rPr>
                        <a:t>explain, describe, embellish, complex</a:t>
                      </a:r>
                      <a:endParaRPr lang="en-GB" sz="1100" dirty="0">
                        <a:effectLst/>
                        <a:latin typeface="Sassoon Primary" pitchFamily="50" charset="0"/>
                      </a:endParaRPr>
                    </a:p>
                  </a:txBody>
                  <a:tcPr marL="61032" marR="61032" marT="0" marB="0"/>
                </a:tc>
                <a:extLst>
                  <a:ext uri="{0D108BD9-81ED-4DB2-BD59-A6C34878D82A}">
                    <a16:rowId xmlns:a16="http://schemas.microsoft.com/office/drawing/2014/main" val="40303729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72602" y="6177469"/>
            <a:ext cx="11646794"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31929D3B-89CD-449F-9EDE-F30245BB2EA6}"/>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946187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C&amp;L</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879243863"/>
              </p:ext>
            </p:extLst>
          </p:nvPr>
        </p:nvGraphicFramePr>
        <p:xfrm>
          <a:off x="124287" y="1607371"/>
          <a:ext cx="11940463" cy="5047431"/>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sing rhymes and look at picture books.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talk about the different characters and what they are doing.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talk about themselves and their families. </a:t>
                      </a:r>
                      <a:r>
                        <a:rPr lang="en-GB" sz="800" b="1" dirty="0">
                          <a:effectLst/>
                          <a:latin typeface="Sassoon Primary" pitchFamily="50" charset="0"/>
                          <a:ea typeface="Calibri" panose="020F0502020204030204" pitchFamily="34" charset="0"/>
                          <a:cs typeface="Arial" panose="020B0604020202020204" pitchFamily="34" charset="0"/>
                        </a:rPr>
                        <a:t>(Au1)</a:t>
                      </a: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Develop communication that can be understood by others.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talk about celebrations at home.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listen to stories on celebrations such as birthdays, Diwali, Christmas, Hanukah etc and to talk about them and why they are celebrated.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listen to, and follow simple instructions.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learn and talk about modes of transportation. </a:t>
                      </a:r>
                      <a:r>
                        <a:rPr lang="en-GB" sz="800" b="1">
                          <a:effectLst/>
                          <a:latin typeface="Sassoon Primary" pitchFamily="50" charset="0"/>
                          <a:ea typeface="Calibri" panose="020F0502020204030204" pitchFamily="34" charset="0"/>
                          <a:cs typeface="Arial" panose="020B0604020202020204" pitchFamily="34" charset="0"/>
                        </a:rPr>
                        <a:t>(Sp1)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identify the different types of vehicles they see on the road.</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r>
                        <a:rPr lang="en-GB" sz="800" b="1">
                          <a:effectLst/>
                          <a:latin typeface="Sassoon Primary" pitchFamily="50" charset="0"/>
                          <a:ea typeface="Calibri" panose="020F0502020204030204" pitchFamily="34" charset="0"/>
                          <a:cs typeface="Arial" panose="020B0604020202020204" pitchFamily="34" charset="0"/>
                        </a:rPr>
                        <a:t>(Sp1)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begin to use a wide range of vocabulary in the correct context.</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talk in short sentences that others can understand.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listen to, and follow simple instructions and respond to questions appropriately.</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listen to traditional stories and retain key vocabulary. </a:t>
                      </a:r>
                      <a:r>
                        <a:rPr lang="en-GB" sz="800" b="1">
                          <a:effectLst/>
                          <a:latin typeface="Sassoon Primary" pitchFamily="50" charset="0"/>
                          <a:ea typeface="Calibri" panose="020F0502020204030204" pitchFamily="34" charset="0"/>
                          <a:cs typeface="Arial" panose="020B0604020202020204" pitchFamily="34" charset="0"/>
                        </a:rPr>
                        <a:t>(Sp2)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talk about the setting, characters and the structure of the story.</a:t>
                      </a:r>
                      <a:r>
                        <a:rPr lang="en-GB" sz="800" b="1">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use connectives e.g. Once upon a time and then. </a:t>
                      </a:r>
                      <a:r>
                        <a:rPr lang="en-GB" sz="800" b="1">
                          <a:effectLst/>
                          <a:latin typeface="Sassoon Primary" pitchFamily="50" charset="0"/>
                          <a:ea typeface="Calibri" panose="020F0502020204030204" pitchFamily="34" charset="0"/>
                          <a:cs typeface="Arial" panose="020B0604020202020204" pitchFamily="34" charset="0"/>
                        </a:rPr>
                        <a:t>(Sp2)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listen to, and follow simple instructions and respond to questions appropriately.</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talk in short sentences that others can understand.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(Sp2)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listen to traditional stories and retain key vocabulary.</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r>
                        <a:rPr lang="en-GB" sz="800" b="1">
                          <a:effectLst/>
                          <a:latin typeface="Sassoon Primary" pitchFamily="50" charset="0"/>
                          <a:ea typeface="Calibri" panose="020F0502020204030204" pitchFamily="34" charset="0"/>
                          <a:cs typeface="Arial" panose="020B0604020202020204" pitchFamily="34" charset="0"/>
                        </a:rPr>
                        <a:t>(Su1)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answer questions and share opinions using the relevant vocabulary.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(Su1)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talk about the setting, characters and the structure of the story.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(Su1)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To be able to use connectives e.g. Once upon a time and then.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Sassoon Primary" pitchFamily="50" charset="0"/>
                          <a:ea typeface="Calibri" panose="020F0502020204030204" pitchFamily="34" charset="0"/>
                          <a:cs typeface="Arial" panose="020B0604020202020204" pitchFamily="34" charset="0"/>
                        </a:rPr>
                        <a:t>(Su1)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Sassoon Primary" pitchFamily="50" charset="0"/>
                          <a:ea typeface="Calibri" panose="020F0502020204030204" pitchFamily="34" charset="0"/>
                          <a:cs typeface="Arial" panose="020B0604020202020204" pitchFamily="34"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listen to different Nursery rhymes and be able to join in, singing words confidently and clearly.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answer questions and share opinions using the relevant vocabulary.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talk about the setting, characters and the structure of the story with confidence.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stories have different character which could be real and pretend.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to sing words clearly so that they are audible.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it is OK to talk to others about wants and needs.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stories have a beginning, middle and an end.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(Au2)</a:t>
                      </a: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understand simple instructions.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differentiate and categorise objects based on their properties.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(Sp1)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remember new words I am learning when talking to others.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(Sp1)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understand simple instructions, questions and commands.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(Sp1)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stories have a beginning, middle and an end.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(Sp2)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answer questions related to the story.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(Sp2)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understand simple instructions, questions and commands.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(Sp2)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stories have a beginning, middle and an end.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answer questions related to the story. </a:t>
                      </a:r>
                      <a:r>
                        <a:rPr lang="en-GB" sz="800" b="1" dirty="0">
                          <a:effectLst/>
                          <a:latin typeface="Sassoon Primary" pitchFamily="50" charset="0"/>
                          <a:ea typeface="Calibri" panose="020F0502020204030204" pitchFamily="34" charset="0"/>
                          <a:cs typeface="Arial" panose="020B0604020202020204" pitchFamily="34" charset="0"/>
                        </a:rPr>
                        <a:t>(Su1)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use vocabulary learnt to have a conversation with others.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be able to independently sequence familiar rhymes and to be able to say what happens next in a story.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use the words they know appropriately to organise themselves and their play.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(Su2)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83556"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99924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C&amp;L</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83502429"/>
              </p:ext>
            </p:extLst>
          </p:nvPr>
        </p:nvGraphicFramePr>
        <p:xfrm>
          <a:off x="124287" y="1607371"/>
          <a:ext cx="11940463" cy="3750790"/>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talk about themselves and others.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sing songs.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speak about a range of texts.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compare different festivals. </a:t>
                      </a:r>
                      <a:r>
                        <a:rPr lang="en-GB" sz="1000" b="1">
                          <a:effectLst/>
                          <a:latin typeface="Sassoon Primary" pitchFamily="50" charset="0"/>
                          <a:ea typeface="Calibri" panose="020F0502020204030204" pitchFamily="34" charset="0"/>
                          <a:cs typeface="Arial" panose="020B0604020202020204" pitchFamily="34" charset="0"/>
                        </a:rPr>
                        <a:t>(Au2)</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make comments about their observations. </a:t>
                      </a:r>
                      <a:r>
                        <a:rPr lang="en-GB" sz="1000" b="1">
                          <a:effectLst/>
                          <a:latin typeface="Sassoon Primary" pitchFamily="50" charset="0"/>
                          <a:ea typeface="Calibri" panose="020F0502020204030204" pitchFamily="34" charset="0"/>
                          <a:cs typeface="Arial" panose="020B0604020202020204" pitchFamily="34" charset="0"/>
                        </a:rPr>
                        <a:t>(Au2)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familiar texts with detail and using full sentences. </a:t>
                      </a: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talk about the role of healthy food and exercise in staying healthy. </a:t>
                      </a: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features of traditional stories.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being to ask questions about familiar aspects of their environment and their learning.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label and sort living things.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(Su1)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begin to research using a search engine. </a:t>
                      </a:r>
                      <a:r>
                        <a:rPr lang="en-GB" sz="1000" b="1">
                          <a:effectLst/>
                          <a:latin typeface="Sassoon Primary" pitchFamily="50" charset="0"/>
                          <a:ea typeface="Calibri" panose="020F0502020204030204" pitchFamily="34" charset="0"/>
                          <a:cs typeface="Arial" panose="020B0604020202020204" pitchFamily="34" charset="0"/>
                        </a:rPr>
                        <a:t>(Su1)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habitats.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(Su1)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be able to order a range of life cycles. </a:t>
                      </a: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be able to give facts about a specified subject.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about others.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familiar songs.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different story and non-fiction texts.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about different festivals. </a:t>
                      </a:r>
                      <a:r>
                        <a:rPr lang="en-GB" sz="1000" b="1">
                          <a:effectLst/>
                          <a:latin typeface="Sassoon Primary" pitchFamily="50" charset="0"/>
                          <a:ea typeface="Calibri" panose="020F0502020204030204" pitchFamily="34" charset="0"/>
                          <a:cs typeface="Arial" panose="020B0604020202020204" pitchFamily="34" charset="0"/>
                        </a:rPr>
                        <a:t>(Au2)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 able to talk about how different people help us.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(Au2)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begin to talk about why things happen using new vocabulary learnt. </a:t>
                      </a:r>
                      <a:r>
                        <a:rPr lang="en-GB" sz="1000" b="1">
                          <a:effectLst/>
                          <a:latin typeface="Sassoon Primary" pitchFamily="50" charset="0"/>
                          <a:ea typeface="Calibri" panose="020F0502020204030204" pitchFamily="34" charset="0"/>
                          <a:cs typeface="Arial" panose="020B0604020202020204" pitchFamily="34" charset="0"/>
                        </a:rPr>
                        <a:t>(Au2)</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different features of texts.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a range of healthy food and exercise.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Express their ideas and feelings about their experiences. </a:t>
                      </a:r>
                      <a:r>
                        <a:rPr lang="en-GB" sz="1000" b="1">
                          <a:effectLst/>
                          <a:latin typeface="Sassoon Primary" pitchFamily="50" charset="0"/>
                          <a:ea typeface="Calibri" panose="020F0502020204030204" pitchFamily="34" charset="0"/>
                          <a:cs typeface="Arial" panose="020B0604020202020204" pitchFamily="34" charset="0"/>
                        </a:rPr>
                        <a:t>(Sp1)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different traditional stories.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talk confidently about why things happen using new vocabulary learnt.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engage in meaningful conversations with others.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name and sort a range of living things.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effectLst/>
                          <a:latin typeface="Sassoon Primary" pitchFamily="50" charset="0"/>
                          <a:ea typeface="Calibri" panose="020F0502020204030204" pitchFamily="34" charset="0"/>
                          <a:cs typeface="Arial" panose="020B0604020202020204" pitchFamily="34" charset="0"/>
                        </a:rPr>
                        <a:t>(Su1)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be able to talk about different habitats.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r>
                        <a:rPr lang="en-GB" sz="1000" b="1" dirty="0">
                          <a:effectLst/>
                          <a:latin typeface="Sassoon Primary" pitchFamily="50" charset="0"/>
                          <a:ea typeface="Calibri" panose="020F0502020204030204" pitchFamily="34" charset="0"/>
                          <a:cs typeface="Arial" panose="020B0604020202020204" pitchFamily="34" charset="0"/>
                        </a:rPr>
                        <a:t>(Su1)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engage in meaningful conversations with others.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effectLst/>
                          <a:latin typeface="Sassoon Primary" pitchFamily="50" charset="0"/>
                          <a:ea typeface="Calibri" panose="020F0502020204030204" pitchFamily="34" charset="0"/>
                          <a:cs typeface="Arial" panose="020B0604020202020204" pitchFamily="34" charset="0"/>
                        </a:rPr>
                        <a:t>(Su1)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know different life cycles.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know a range of facts. </a:t>
                      </a: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engage in meaningful conversations with others. </a:t>
                      </a:r>
                      <a:r>
                        <a:rPr lang="en-GB" sz="1000" b="1" dirty="0">
                          <a:effectLst/>
                          <a:latin typeface="Sassoon Primary" pitchFamily="50" charset="0"/>
                          <a:ea typeface="Calibri" panose="020F0502020204030204" pitchFamily="34" charset="0"/>
                          <a:cs typeface="Arial" panose="020B0604020202020204" pitchFamily="34" charset="0"/>
                        </a:rPr>
                        <a:t>(Su2)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66622"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2765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PSED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45931415"/>
              </p:ext>
            </p:extLst>
          </p:nvPr>
        </p:nvGraphicFramePr>
        <p:xfrm>
          <a:off x="272603" y="1690533"/>
          <a:ext cx="11646793" cy="4129458"/>
        </p:xfrm>
        <a:graphic>
          <a:graphicData uri="http://schemas.openxmlformats.org/drawingml/2006/table">
            <a:tbl>
              <a:tblPr firstRow="1" firstCol="1" bandRow="1">
                <a:tableStyleId>{5940675A-B579-460E-94D1-54222C63F5DA}</a:tableStyleId>
              </a:tblPr>
              <a:tblGrid>
                <a:gridCol w="3882264">
                  <a:extLst>
                    <a:ext uri="{9D8B030D-6E8A-4147-A177-3AD203B41FA5}">
                      <a16:colId xmlns:a16="http://schemas.microsoft.com/office/drawing/2014/main" val="256773566"/>
                    </a:ext>
                  </a:extLst>
                </a:gridCol>
                <a:gridCol w="3882265">
                  <a:extLst>
                    <a:ext uri="{9D8B030D-6E8A-4147-A177-3AD203B41FA5}">
                      <a16:colId xmlns:a16="http://schemas.microsoft.com/office/drawing/2014/main" val="179892334"/>
                    </a:ext>
                  </a:extLst>
                </a:gridCol>
                <a:gridCol w="3882264">
                  <a:extLst>
                    <a:ext uri="{9D8B030D-6E8A-4147-A177-3AD203B41FA5}">
                      <a16:colId xmlns:a16="http://schemas.microsoft.com/office/drawing/2014/main" val="3377343737"/>
                    </a:ext>
                  </a:extLst>
                </a:gridCol>
              </a:tblGrid>
              <a:tr h="1399800">
                <a:tc gridSpan="3">
                  <a:txBody>
                    <a:bodyPr/>
                    <a:lstStyle/>
                    <a:p>
                      <a:pPr>
                        <a:lnSpc>
                          <a:spcPct val="107000"/>
                        </a:lnSpc>
                        <a:spcAft>
                          <a:spcPts val="0"/>
                        </a:spcAft>
                      </a:pPr>
                      <a:r>
                        <a:rPr lang="en-US" sz="1200" dirty="0">
                          <a:latin typeface="Sassoon Primary" pitchFamily="50" charset="0"/>
                        </a:rPr>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a:t>
                      </a:r>
                      <a:endParaRPr lang="en-GB" sz="12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272808">
                <a:tc gridSpan="3">
                  <a:txBody>
                    <a:bodyPr/>
                    <a:lstStyle/>
                    <a:p>
                      <a:pPr algn="ctr">
                        <a:lnSpc>
                          <a:spcPct val="107000"/>
                        </a:lnSpc>
                        <a:spcAft>
                          <a:spcPts val="0"/>
                        </a:spcAft>
                      </a:pPr>
                      <a:r>
                        <a:rPr lang="en-US" sz="2000" dirty="0" err="1">
                          <a:solidFill>
                            <a:schemeClr val="bg1"/>
                          </a:solidFill>
                          <a:effectLst/>
                          <a:latin typeface="Sassoon Primary" pitchFamily="50" charset="0"/>
                          <a:cs typeface="Times New Roman" panose="02020603050405020304" pitchFamily="18" charset="0"/>
                        </a:rPr>
                        <a:t>Ea</a:t>
                      </a:r>
                      <a:r>
                        <a:rPr lang="en-GB" sz="2000" dirty="0">
                          <a:solidFill>
                            <a:schemeClr val="bg1"/>
                          </a:solidFill>
                          <a:effectLst/>
                          <a:latin typeface="Sassoon Primary" pitchFamily="50" charset="0"/>
                          <a:cs typeface="Times New Roman" panose="02020603050405020304" pitchFamily="18" charset="0"/>
                        </a:rPr>
                        <a:t>rly Learning Goal</a:t>
                      </a:r>
                      <a:endParaRPr lang="en-GB" sz="36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440000">
                <a:tc>
                  <a:txBody>
                    <a:bodyPr/>
                    <a:lstStyle/>
                    <a:p>
                      <a:r>
                        <a:rPr lang="en-US" sz="1000" dirty="0">
                          <a:latin typeface="Sassoon Primary" pitchFamily="50" charset="0"/>
                        </a:rPr>
                        <a:t>ELG: Self-Regulation </a:t>
                      </a:r>
                    </a:p>
                    <a:p>
                      <a:r>
                        <a:rPr lang="en-US" sz="1000" dirty="0">
                          <a:latin typeface="Sassoon Primary" pitchFamily="50" charset="0"/>
                        </a:rPr>
                        <a:t>Children at the expected level of development will: </a:t>
                      </a:r>
                    </a:p>
                    <a:p>
                      <a:r>
                        <a:rPr lang="en-US" sz="1000" dirty="0">
                          <a:latin typeface="Sassoon Primary" pitchFamily="50" charset="0"/>
                        </a:rPr>
                        <a:t>• Show an understanding of their own feelings and those of others, and begin to regulate their </a:t>
                      </a:r>
                      <a:r>
                        <a:rPr lang="en-US" sz="1000" dirty="0" err="1">
                          <a:latin typeface="Sassoon Primary" pitchFamily="50" charset="0"/>
                        </a:rPr>
                        <a:t>behaviour</a:t>
                      </a:r>
                      <a:r>
                        <a:rPr lang="en-US" sz="1000" dirty="0">
                          <a:latin typeface="Sassoon Primary" pitchFamily="50" charset="0"/>
                        </a:rPr>
                        <a:t> accordingly. </a:t>
                      </a:r>
                    </a:p>
                    <a:p>
                      <a:r>
                        <a:rPr lang="en-US" sz="1000" dirty="0">
                          <a:latin typeface="Sassoon Primary" pitchFamily="50" charset="0"/>
                        </a:rPr>
                        <a:t>• Set and work towards simple goals, being able to wait for what they want and control their immediate impulses when appropriate. </a:t>
                      </a:r>
                    </a:p>
                    <a:p>
                      <a:r>
                        <a:rPr lang="en-US" sz="1000" dirty="0">
                          <a:latin typeface="Sassoon Primary" pitchFamily="50" charset="0"/>
                        </a:rPr>
                        <a:t>• Give focused attention to what the teacher says, responding appropriately even when engaged in activity, and show an ability to follow instructions involving several ideas or actions. </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ELG: Managing Self </a:t>
                      </a:r>
                    </a:p>
                    <a:p>
                      <a:r>
                        <a:rPr lang="en-US" sz="1000" dirty="0">
                          <a:latin typeface="Sassoon Primary" pitchFamily="50" charset="0"/>
                        </a:rPr>
                        <a:t>Children at the expected level of development will: </a:t>
                      </a:r>
                    </a:p>
                    <a:p>
                      <a:r>
                        <a:rPr lang="en-US" sz="1000" dirty="0">
                          <a:latin typeface="Sassoon Primary" pitchFamily="50" charset="0"/>
                        </a:rPr>
                        <a:t>• Be confident to try new activities and show independence, resilience and perseverance in the face of challenge. </a:t>
                      </a:r>
                    </a:p>
                    <a:p>
                      <a:r>
                        <a:rPr lang="en-US" sz="1000" dirty="0">
                          <a:latin typeface="Sassoon Primary" pitchFamily="50" charset="0"/>
                        </a:rPr>
                        <a:t>• Explain the reasons for rules, know right from wrong and try to behave accordingly. </a:t>
                      </a:r>
                    </a:p>
                    <a:p>
                      <a:r>
                        <a:rPr lang="en-US" sz="1000" dirty="0">
                          <a:latin typeface="Sassoon Primary" pitchFamily="50" charset="0"/>
                        </a:rPr>
                        <a:t>• Manage their own basic hygiene and personal needs, including dressing, going to the toilet and understanding the importance of healthy food choices.</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ELG: Building Relationships </a:t>
                      </a:r>
                    </a:p>
                    <a:p>
                      <a:r>
                        <a:rPr lang="en-US" sz="1000" dirty="0">
                          <a:latin typeface="Sassoon Primary" pitchFamily="50" charset="0"/>
                        </a:rPr>
                        <a:t>Children at the expected level of development will: </a:t>
                      </a:r>
                    </a:p>
                    <a:p>
                      <a:r>
                        <a:rPr lang="en-US" sz="1000" dirty="0">
                          <a:latin typeface="Sassoon Primary" pitchFamily="50" charset="0"/>
                        </a:rPr>
                        <a:t>• Work and play cooperatively and take turns with others. </a:t>
                      </a:r>
                    </a:p>
                    <a:p>
                      <a:r>
                        <a:rPr lang="en-US" sz="1000" dirty="0">
                          <a:latin typeface="Sassoon Primary" pitchFamily="50" charset="0"/>
                        </a:rPr>
                        <a:t>• Form positive attachments to adults and friendships with peers. </a:t>
                      </a:r>
                    </a:p>
                    <a:p>
                      <a:r>
                        <a:rPr lang="en-US" sz="1000" dirty="0">
                          <a:latin typeface="Sassoon Primary" pitchFamily="50" charset="0"/>
                        </a:rPr>
                        <a:t>• Show sensitivity to their own and to others’ needs. </a:t>
                      </a:r>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2071957436"/>
                  </a:ext>
                </a:extLst>
              </a:tr>
              <a:tr h="216000">
                <a:tc gridSpan="3">
                  <a:txBody>
                    <a:bodyPr/>
                    <a:lstStyle/>
                    <a:p>
                      <a:pPr algn="ctr"/>
                      <a:r>
                        <a:rPr lang="en-US" sz="1200" dirty="0">
                          <a:effectLst/>
                          <a:latin typeface="Sassoon Primary" pitchFamily="50" charset="0"/>
                        </a:rPr>
                        <a:t>Key Vocabulary</a:t>
                      </a:r>
                      <a:endParaRPr lang="en-GB" sz="1200" dirty="0">
                        <a:effectLst/>
                        <a:latin typeface="Sassoon Primary" pitchFamily="50" charset="0"/>
                      </a:endParaRPr>
                    </a:p>
                  </a:txBody>
                  <a:tcPr marL="61032" marR="61032" marT="0" marB="0">
                    <a:solidFill>
                      <a:schemeClr val="bg2">
                        <a:lumMod val="75000"/>
                      </a:schemeClr>
                    </a:solidFill>
                  </a:tcPr>
                </a:tc>
                <a:tc hMerge="1">
                  <a:txBody>
                    <a:bodyPr/>
                    <a:lstStyle/>
                    <a:p>
                      <a:endParaRPr lang="en-GB" sz="1000" dirty="0">
                        <a:effectLst/>
                        <a:latin typeface="Sassoon Primary" pitchFamily="50" charset="0"/>
                      </a:endParaRPr>
                    </a:p>
                  </a:txBody>
                  <a:tcPr marL="61032" marR="61032" marT="0" marB="0"/>
                </a:tc>
                <a:tc hMerge="1">
                  <a:txBody>
                    <a:bodyPr/>
                    <a:lstStyle/>
                    <a:p>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2381694420"/>
                  </a:ext>
                </a:extLst>
              </a:tr>
              <a:tr h="720000">
                <a:tc>
                  <a:txBody>
                    <a:bodyPr/>
                    <a:lstStyle/>
                    <a:p>
                      <a:r>
                        <a:rPr lang="en-US" sz="1000" dirty="0">
                          <a:effectLst/>
                          <a:latin typeface="Sassoon Primary" pitchFamily="50" charset="0"/>
                        </a:rPr>
                        <a:t>Tier 1</a:t>
                      </a:r>
                    </a:p>
                    <a:p>
                      <a:r>
                        <a:rPr lang="en-US" sz="1000" dirty="0">
                          <a:latin typeface="Sassoon Primary" pitchFamily="50" charset="0"/>
                        </a:rPr>
                        <a:t>happy, sad, wash, clean, love, cry</a:t>
                      </a:r>
                      <a:endParaRPr lang="en-GB" sz="1000" dirty="0">
                        <a:effectLst/>
                        <a:latin typeface="Sassoon Primary" pitchFamily="50" charset="0"/>
                      </a:endParaRPr>
                    </a:p>
                  </a:txBody>
                  <a:tcPr marL="61032" marR="61032" marT="0" marB="0"/>
                </a:tc>
                <a:tc>
                  <a:txBody>
                    <a:bodyPr/>
                    <a:lstStyle/>
                    <a:p>
                      <a:r>
                        <a:rPr lang="en-US" sz="1000" dirty="0">
                          <a:effectLst/>
                          <a:latin typeface="Sassoon Primary" pitchFamily="50" charset="0"/>
                        </a:rPr>
                        <a:t>Tier 2</a:t>
                      </a:r>
                    </a:p>
                    <a:p>
                      <a:r>
                        <a:rPr lang="en-US" sz="1000" dirty="0">
                          <a:latin typeface="Sassoon Primary" pitchFamily="50" charset="0"/>
                        </a:rPr>
                        <a:t>feelings, angry, cross, excited, share, take turns, healthy, fair, upset, try, germs, sob, cheerful, glum, relate, frown, sulk, shy </a:t>
                      </a:r>
                      <a:endParaRPr lang="en-GB" sz="1000" dirty="0">
                        <a:effectLst/>
                        <a:latin typeface="Sassoon Primary" pitchFamily="50" charset="0"/>
                      </a:endParaRPr>
                    </a:p>
                    <a:p>
                      <a:endParaRPr lang="en-GB" sz="1000" dirty="0">
                        <a:effectLst/>
                        <a:latin typeface="Sassoon Primary" pitchFamily="50" charset="0"/>
                      </a:endParaRPr>
                    </a:p>
                  </a:txBody>
                  <a:tcPr marL="61032" marR="61032" marT="0" marB="0"/>
                </a:tc>
                <a:tc>
                  <a:txBody>
                    <a:bodyPr/>
                    <a:lstStyle/>
                    <a:p>
                      <a:r>
                        <a:rPr lang="en-US" sz="1000" dirty="0">
                          <a:effectLst/>
                          <a:latin typeface="Sassoon Primary" pitchFamily="50" charset="0"/>
                        </a:rPr>
                        <a:t>Tier 3</a:t>
                      </a:r>
                    </a:p>
                    <a:p>
                      <a:r>
                        <a:rPr lang="en-GB" sz="1000" dirty="0">
                          <a:latin typeface="Sassoon Primary" pitchFamily="50" charset="0"/>
                        </a:rPr>
                        <a:t>emotions, frustrated, worried, confused, challenge, exercise, reflect, affection, unique, respect, appreciate, polite, tranquil, emotional, wail, sympathetic, empathy, scowl, nervous, awesome, regret </a:t>
                      </a:r>
                      <a:endParaRPr lang="en-GB" sz="1000" dirty="0">
                        <a:effectLst/>
                        <a:latin typeface="Sassoon Primary" pitchFamily="50" charset="0"/>
                      </a:endParaRPr>
                    </a:p>
                    <a:p>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2692208109"/>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272602" y="6160535"/>
            <a:ext cx="11646793"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50A89643-B4E8-4572-B40A-6C63D2431E6E}"/>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18485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PSED</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2441943734"/>
              </p:ext>
            </p:extLst>
          </p:nvPr>
        </p:nvGraphicFramePr>
        <p:xfrm>
          <a:off x="124287" y="1607371"/>
          <a:ext cx="11940463" cy="4247516"/>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separate from main carer and learn to adapt to the Nursery environment. </a:t>
                      </a: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select and use activities and resources, with some support if needed.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wash hands after using the toilet.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learn about daily routines and classroom rules.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aware of behavioural expectations in the Nursery.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select and use activities and resources, with some support if needed.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show an awareness of the importance of oral health.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learn how to share resources and play in a group. </a:t>
                      </a:r>
                      <a:r>
                        <a:rPr lang="en-GB" sz="700" b="1" dirty="0">
                          <a:effectLst/>
                          <a:latin typeface="Sassoon Primary" pitchFamily="50" charset="0"/>
                          <a:ea typeface="Calibri" panose="020F0502020204030204" pitchFamily="34" charset="0"/>
                          <a:cs typeface="Arial" panose="020B0604020202020204" pitchFamily="34" charset="0"/>
                        </a:rPr>
                        <a:t>(Sp1)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learn to look after resources within the class.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listen to, and follow rules set.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take turns whilst playing and waiting patiently to have a go.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show independence in accessing and exploring the environment. </a:t>
                      </a:r>
                      <a:r>
                        <a:rPr lang="en-GB" sz="700" b="1">
                          <a:effectLst/>
                          <a:latin typeface="Sassoon Primary" pitchFamily="50" charset="0"/>
                          <a:ea typeface="Calibri" panose="020F0502020204030204" pitchFamily="34" charset="0"/>
                          <a:cs typeface="Arial" panose="020B0604020202020204" pitchFamily="34" charset="0"/>
                        </a:rPr>
                        <a:t>(Sp2)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independently put on coats and use the toilet. </a:t>
                      </a:r>
                      <a:r>
                        <a:rPr lang="en-GB" sz="700" b="1">
                          <a:effectLst/>
                          <a:latin typeface="Sassoon Primary" pitchFamily="50" charset="0"/>
                          <a:ea typeface="Calibri" panose="020F0502020204030204" pitchFamily="34" charset="0"/>
                          <a:cs typeface="Arial" panose="020B0604020202020204" pitchFamily="34" charset="0"/>
                        </a:rPr>
                        <a:t>(Sp2)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listen to, and follow rules set.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a:effectLst/>
                          <a:latin typeface="Sassoon Primary" pitchFamily="50" charset="0"/>
                          <a:ea typeface="Calibri" panose="020F0502020204030204" pitchFamily="34" charset="0"/>
                          <a:cs typeface="Arial" panose="020B0604020202020204" pitchFamily="34" charset="0"/>
                        </a:rPr>
                        <a:t>(Sp2)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learn to look after resources within the class.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a:effectLst/>
                          <a:latin typeface="Sassoon Primary" pitchFamily="50" charset="0"/>
                          <a:ea typeface="Calibri" panose="020F0502020204030204" pitchFamily="34" charset="0"/>
                          <a:cs typeface="Arial" panose="020B0604020202020204" pitchFamily="34" charset="0"/>
                        </a:rPr>
                        <a:t>(Sp2)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be able to initiate play with peers and keep play going by giving ideas. </a:t>
                      </a:r>
                      <a:r>
                        <a:rPr lang="en-GB" sz="700" b="1">
                          <a:effectLst/>
                          <a:latin typeface="Sassoon Primary" pitchFamily="50" charset="0"/>
                          <a:ea typeface="Calibri" panose="020F0502020204030204" pitchFamily="34" charset="0"/>
                          <a:cs typeface="Arial" panose="020B0604020202020204" pitchFamily="34" charset="0"/>
                        </a:rPr>
                        <a:t>(Su1)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become more outgoing with unfamiliar people. </a:t>
                      </a:r>
                      <a:r>
                        <a:rPr lang="en-GB" sz="700" b="1">
                          <a:effectLst/>
                          <a:latin typeface="Sassoon Primary" pitchFamily="50" charset="0"/>
                          <a:ea typeface="Calibri" panose="020F0502020204030204" pitchFamily="34" charset="0"/>
                          <a:cs typeface="Arial" panose="020B0604020202020204" pitchFamily="34" charset="0"/>
                        </a:rPr>
                        <a:t>(Su1)</a:t>
                      </a: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show more confidence in new social situations.</a:t>
                      </a:r>
                      <a:r>
                        <a:rPr lang="en-GB" sz="700" b="1">
                          <a:effectLst/>
                          <a:latin typeface="Sassoon Primary" pitchFamily="50" charset="0"/>
                          <a:ea typeface="Calibri" panose="020F0502020204030204" pitchFamily="34" charset="0"/>
                          <a:cs typeface="Arial" panose="020B0604020202020204" pitchFamily="34" charset="0"/>
                        </a:rPr>
                        <a:t> (Su1)</a:t>
                      </a: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begin to find solutions to conflicts. </a:t>
                      </a:r>
                      <a:r>
                        <a:rPr lang="en-GB" sz="700" b="1">
                          <a:effectLst/>
                          <a:latin typeface="Sassoon Primary" pitchFamily="50" charset="0"/>
                          <a:ea typeface="Calibri" panose="020F0502020204030204" pitchFamily="34" charset="0"/>
                          <a:cs typeface="Arial" panose="020B0604020202020204" pitchFamily="34" charset="0"/>
                        </a:rPr>
                        <a:t>(Su1)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show an awareness of how others may be feeling. </a:t>
                      </a:r>
                      <a:r>
                        <a:rPr lang="en-GB" sz="700" b="1">
                          <a:effectLst/>
                          <a:latin typeface="Sassoon Primary" pitchFamily="50" charset="0"/>
                          <a:ea typeface="Calibri" panose="020F0502020204030204" pitchFamily="34" charset="0"/>
                          <a:cs typeface="Arial" panose="020B0604020202020204" pitchFamily="34" charset="0"/>
                        </a:rPr>
                        <a:t>(Su1)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gain enough confidence to talk to adults and peers.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begin to be assertive towards others where necessary.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(Su2)</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700">
                          <a:effectLst/>
                          <a:latin typeface="Sassoon Primary" pitchFamily="50" charset="0"/>
                          <a:ea typeface="Calibri" panose="020F0502020204030204" pitchFamily="34" charset="0"/>
                          <a:cs typeface="Arial" panose="020B0604020202020204" pitchFamily="34" charset="0"/>
                        </a:rPr>
                        <a:t>To know that they can approach adults in Nursery when needed. </a:t>
                      </a:r>
                      <a:r>
                        <a:rPr lang="en-GB" sz="700" b="1">
                          <a:effectLst/>
                          <a:latin typeface="Sassoon Primary" pitchFamily="50" charset="0"/>
                          <a:ea typeface="Calibri" panose="020F0502020204030204" pitchFamily="34" charset="0"/>
                          <a:cs typeface="Arial" panose="020B0604020202020204" pitchFamily="34" charset="0"/>
                        </a:rPr>
                        <a:t>(Au1)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how to adapt behaviour to suit classroom routines.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show confidence in asking adults for support.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oral hygiene is important and also know that eating fruits and vegetables is healthy for teeth and our bodies. </a:t>
                      </a:r>
                      <a:r>
                        <a:rPr lang="en-GB" sz="7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how to manage their emotions in different situations.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there are boundaries set.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about different feelings and be able to talk about them during circle time, ‘happy’, ‘sad’, ‘angry’ or ‘worried’. </a:t>
                      </a: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we must respect our resources and out them back when we have finished with them.</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(Sp1)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when playing in a group they need to share and also know that they will get a turn. </a:t>
                      </a:r>
                      <a:r>
                        <a:rPr lang="en-GB" sz="700" b="1" dirty="0">
                          <a:effectLst/>
                          <a:latin typeface="Sassoon Primary" pitchFamily="50" charset="0"/>
                          <a:ea typeface="Calibri" panose="020F0502020204030204" pitchFamily="34" charset="0"/>
                          <a:cs typeface="Arial" panose="020B0604020202020204" pitchFamily="34" charset="0"/>
                        </a:rPr>
                        <a:t>(Sp1)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be aware of the different areas in the Nursery and how to explore them safely.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approach an adult if they need support. </a:t>
                      </a:r>
                      <a:r>
                        <a:rPr lang="en-GB" sz="700" b="1" dirty="0">
                          <a:effectLst/>
                          <a:latin typeface="Sassoon Primary" pitchFamily="50" charset="0"/>
                          <a:ea typeface="Calibri" panose="020F0502020204030204" pitchFamily="34" charset="0"/>
                          <a:cs typeface="Arial" panose="020B0604020202020204" pitchFamily="34" charset="0"/>
                        </a:rPr>
                        <a:t>(Sp2)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to play nicely it’s important to share and take turns.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if I am upset, I can use phrases such as “stop it, I don’t like it” to convey my discomfort.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r>
                        <a:rPr lang="en-GB" sz="700" b="1" dirty="0">
                          <a:effectLst/>
                          <a:latin typeface="Sassoon Primary" pitchFamily="50" charset="0"/>
                          <a:ea typeface="Calibri" panose="020F0502020204030204" pitchFamily="34" charset="0"/>
                          <a:cs typeface="Arial" panose="020B0604020202020204" pitchFamily="34" charset="0"/>
                        </a:rPr>
                        <a:t>(Su1)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it is OK to engage with others, even if in a different environment. </a:t>
                      </a:r>
                      <a:r>
                        <a:rPr lang="en-GB" sz="700" b="1" dirty="0">
                          <a:effectLst/>
                          <a:latin typeface="Sassoon Primary" pitchFamily="50" charset="0"/>
                          <a:ea typeface="Calibri" panose="020F0502020204030204" pitchFamily="34" charset="0"/>
                          <a:cs typeface="Arial" panose="020B0604020202020204" pitchFamily="34" charset="0"/>
                        </a:rPr>
                        <a:t>Su1)</a:t>
                      </a: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people show their emotions in different ways, for example smiling if they are happy, cry if they are sad etc.  </a:t>
                      </a:r>
                      <a:r>
                        <a:rPr lang="en-GB" sz="700" b="1" dirty="0">
                          <a:effectLst/>
                          <a:latin typeface="Sassoon Primary" pitchFamily="50" charset="0"/>
                          <a:ea typeface="Calibri" panose="020F0502020204030204" pitchFamily="34" charset="0"/>
                          <a:cs typeface="Arial" panose="020B0604020202020204" pitchFamily="34" charset="0"/>
                        </a:rPr>
                        <a:t>(Su1)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how to talk politely and develop an understanding of what is appropriate.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it is OK to challenge others, but they must remember to always be kind.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b="1" dirty="0">
                          <a:effectLst/>
                          <a:latin typeface="Sassoon Primary" pitchFamily="50" charset="0"/>
                          <a:ea typeface="Calibri" panose="020F0502020204030204" pitchFamily="34" charset="0"/>
                          <a:cs typeface="Arial" panose="020B0604020202020204" pitchFamily="34" charset="0"/>
                        </a:rPr>
                        <a:t>(Sum2)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700" dirty="0">
                          <a:effectLst/>
                          <a:latin typeface="Sassoon Primary" pitchFamily="50" charset="0"/>
                          <a:ea typeface="Calibri" panose="020F0502020204030204" pitchFamily="34" charset="0"/>
                          <a:cs typeface="Arial" panose="020B0604020202020204" pitchFamily="34" charset="0"/>
                        </a:rPr>
                        <a:t>To know that people show their emotions in different ways, for example smiling if they are happy, cry if they are sad etc.  </a:t>
                      </a:r>
                      <a:r>
                        <a:rPr lang="en-GB" sz="700" b="1" dirty="0">
                          <a:effectLst/>
                          <a:latin typeface="Sassoon Primary" pitchFamily="50" charset="0"/>
                          <a:ea typeface="Calibri" panose="020F0502020204030204" pitchFamily="34" charset="0"/>
                          <a:cs typeface="Arial" panose="020B0604020202020204" pitchFamily="34" charset="0"/>
                        </a:rPr>
                        <a:t>(Su2)</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24287"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64845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PSED</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944238064"/>
              </p:ext>
            </p:extLst>
          </p:nvPr>
        </p:nvGraphicFramePr>
        <p:xfrm>
          <a:off x="124287" y="1607371"/>
          <a:ext cx="11940463" cy="3818325"/>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a friend.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know and demonstrate friendly behaviour.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understand how to be a good friend.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learn to join in with whole group activities.</a:t>
                      </a:r>
                      <a:r>
                        <a:rPr lang="en-GB" sz="1000" b="1">
                          <a:effectLst/>
                          <a:latin typeface="Sassoon Primary" pitchFamily="50" charset="0"/>
                          <a:ea typeface="Calibri" panose="020F0502020204030204" pitchFamily="34" charset="0"/>
                          <a:cs typeface="Arial" panose="020B0604020202020204" pitchFamily="34" charset="0"/>
                        </a:rPr>
                        <a:t> (Au1)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choose an activity independently.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learn about a range of different festivals. </a:t>
                      </a:r>
                      <a:r>
                        <a:rPr lang="en-GB" sz="1000" b="1" dirty="0">
                          <a:effectLst/>
                          <a:latin typeface="Sassoon Primary" pitchFamily="50" charset="0"/>
                          <a:ea typeface="Calibri" panose="020F0502020204030204" pitchFamily="34" charset="0"/>
                          <a:cs typeface="Arial" panose="020B0604020202020204" pitchFamily="34" charset="0"/>
                        </a:rPr>
                        <a:t>(Au2)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learn about important dates in their lives. </a:t>
                      </a:r>
                      <a:r>
                        <a:rPr lang="en-GB" sz="1000" b="1" dirty="0">
                          <a:effectLst/>
                          <a:latin typeface="Sassoon Primary" pitchFamily="50" charset="0"/>
                          <a:ea typeface="Calibri" panose="020F0502020204030204" pitchFamily="34" charset="0"/>
                          <a:cs typeface="Arial" panose="020B0604020202020204" pitchFamily="34" charset="0"/>
                        </a:rPr>
                        <a:t>(Au2)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understand that people need help. </a:t>
                      </a: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identify ways of being helpful to others and how this will make them feel. </a:t>
                      </a:r>
                      <a:r>
                        <a:rPr lang="en-GB" sz="1000" b="1">
                          <a:effectLst/>
                          <a:latin typeface="Sassoon Primary" pitchFamily="50" charset="0"/>
                          <a:ea typeface="Calibri" panose="020F0502020204030204" pitchFamily="34" charset="0"/>
                          <a:cs typeface="Arial" panose="020B0604020202020204" pitchFamily="34" charset="0"/>
                        </a:rPr>
                        <a:t>(Sp1)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learn right from wrong.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understand how to make the right choices and the consequences of not making the right ones. </a:t>
                      </a:r>
                      <a:r>
                        <a:rPr lang="en-GB" sz="1000" b="1">
                          <a:effectLst/>
                          <a:latin typeface="Sassoon Primary" pitchFamily="50" charset="0"/>
                          <a:ea typeface="Calibri" panose="020F0502020204030204" pitchFamily="34" charset="0"/>
                          <a:cs typeface="Arial" panose="020B0604020202020204" pitchFamily="34" charset="0"/>
                        </a:rPr>
                        <a:t>(Sp2)</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a range of different habitats around the world. </a:t>
                      </a:r>
                      <a:r>
                        <a:rPr lang="en-GB" sz="1000" b="1">
                          <a:effectLst/>
                          <a:latin typeface="Sassoon Primary" pitchFamily="50" charset="0"/>
                          <a:ea typeface="Calibri" panose="020F0502020204030204" pitchFamily="34" charset="0"/>
                          <a:cs typeface="Arial" panose="020B0604020202020204" pitchFamily="34" charset="0"/>
                        </a:rPr>
                        <a:t>(Su1)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learn about the different family structures. </a:t>
                      </a: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describe and show friendly behaviour. </a:t>
                      </a:r>
                      <a:r>
                        <a:rPr lang="en-GB" sz="1000" b="1">
                          <a:effectLst/>
                          <a:latin typeface="Sassoon Primary" pitchFamily="50" charset="0"/>
                          <a:ea typeface="Calibri" panose="020F0502020204030204" pitchFamily="34" charset="0"/>
                          <a:cs typeface="Arial" panose="020B0604020202020204" pitchFamily="34" charset="0"/>
                        </a:rPr>
                        <a:t>(Au1)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begin taking turns with their friends. </a:t>
                      </a:r>
                      <a:r>
                        <a:rPr lang="en-GB" sz="1000" b="1">
                          <a:effectLst/>
                          <a:latin typeface="Sassoon Primary" pitchFamily="50" charset="0"/>
                          <a:ea typeface="Calibri" panose="020F0502020204030204" pitchFamily="34" charset="0"/>
                          <a:cs typeface="Arial" panose="020B0604020202020204" pitchFamily="34" charset="0"/>
                        </a:rPr>
                        <a:t>(Au1)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 able to talk about different festivals. </a:t>
                      </a:r>
                      <a:r>
                        <a:rPr lang="en-GB" sz="1000" b="1">
                          <a:effectLst/>
                          <a:latin typeface="Sassoon Primary" pitchFamily="50" charset="0"/>
                          <a:ea typeface="Calibri" panose="020F0502020204030204" pitchFamily="34" charset="0"/>
                          <a:cs typeface="Arial" panose="020B0604020202020204" pitchFamily="34" charset="0"/>
                        </a:rPr>
                        <a:t>(Au2)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understand why different people celebrate different things. </a:t>
                      </a:r>
                      <a:r>
                        <a:rPr lang="en-GB" sz="1000" b="1">
                          <a:effectLst/>
                          <a:latin typeface="Sassoon Primary" pitchFamily="50" charset="0"/>
                          <a:ea typeface="Calibri" panose="020F0502020204030204" pitchFamily="34" charset="0"/>
                          <a:cs typeface="Arial" panose="020B0604020202020204" pitchFamily="34" charset="0"/>
                        </a:rPr>
                        <a:t>(Au2)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talk about the effect my behaviour has on others. </a:t>
                      </a:r>
                      <a:r>
                        <a:rPr lang="en-GB" sz="1000" b="1">
                          <a:effectLst/>
                          <a:latin typeface="Sassoon Primary" pitchFamily="50" charset="0"/>
                          <a:ea typeface="Calibri" panose="020F0502020204030204" pitchFamily="34" charset="0"/>
                          <a:cs typeface="Arial" panose="020B0604020202020204" pitchFamily="34" charset="0"/>
                        </a:rPr>
                        <a:t>(Sp1)</a:t>
                      </a: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be able to talk about why a character has made a poor choice and what the consequences are.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 To be able to talk about how the character could have made a better choice. </a:t>
                      </a:r>
                      <a:r>
                        <a:rPr lang="en-GB" sz="1000" b="1">
                          <a:effectLst/>
                          <a:latin typeface="Sassoon Primary" pitchFamily="50" charset="0"/>
                          <a:ea typeface="Calibri" panose="020F0502020204030204" pitchFamily="34" charset="0"/>
                          <a:cs typeface="Arial" panose="020B0604020202020204" pitchFamily="34" charset="0"/>
                        </a:rPr>
                        <a:t>(Sp2)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a:effectLst/>
                          <a:latin typeface="Sassoon Primary" pitchFamily="50" charset="0"/>
                          <a:ea typeface="Calibri" panose="020F0502020204030204" pitchFamily="34" charset="0"/>
                          <a:cs typeface="Arial" panose="020B0604020202020204" pitchFamily="34" charset="0"/>
                        </a:rPr>
                        <a:t>To talk about the world that we live in and how there are similarities and differences when looking at different aspects. </a:t>
                      </a:r>
                      <a:r>
                        <a:rPr lang="en-GB" sz="1000" b="1">
                          <a:effectLst/>
                          <a:latin typeface="Sassoon Primary" pitchFamily="50" charset="0"/>
                          <a:ea typeface="Calibri" panose="020F0502020204030204" pitchFamily="34" charset="0"/>
                          <a:cs typeface="Arial" panose="020B0604020202020204" pitchFamily="34" charset="0"/>
                        </a:rPr>
                        <a:t>(Su1)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000" dirty="0">
                          <a:effectLst/>
                          <a:latin typeface="Sassoon Primary" pitchFamily="50" charset="0"/>
                          <a:ea typeface="Calibri" panose="020F0502020204030204" pitchFamily="34" charset="0"/>
                          <a:cs typeface="Arial" panose="020B0604020202020204" pitchFamily="34" charset="0"/>
                        </a:rPr>
                        <a:t>To be able to talk about the relationships they have at home with their family and friends. </a:t>
                      </a:r>
                      <a:r>
                        <a:rPr lang="en-GB" sz="1000" b="1" dirty="0">
                          <a:effectLst/>
                          <a:latin typeface="Sassoon Primary" pitchFamily="50" charset="0"/>
                          <a:ea typeface="Calibri" panose="020F0502020204030204" pitchFamily="34" charset="0"/>
                          <a:cs typeface="Arial" panose="020B0604020202020204" pitchFamily="34" charset="0"/>
                        </a:rPr>
                        <a:t>(Su2)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24287"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71900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err="1">
                <a:latin typeface="Sassoon Primary" pitchFamily="50" charset="0"/>
              </a:rPr>
              <a:t>UtW</a:t>
            </a:r>
            <a:r>
              <a:rPr lang="en-US" dirty="0">
                <a:latin typeface="Sassoon Primary" pitchFamily="50" charset="0"/>
              </a:rPr>
              <a:t>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2165005791"/>
              </p:ext>
            </p:extLst>
          </p:nvPr>
        </p:nvGraphicFramePr>
        <p:xfrm>
          <a:off x="272603" y="1690532"/>
          <a:ext cx="11646794" cy="4806766"/>
        </p:xfrm>
        <a:graphic>
          <a:graphicData uri="http://schemas.openxmlformats.org/drawingml/2006/table">
            <a:tbl>
              <a:tblPr firstRow="1" firstCol="1" bandRow="1">
                <a:tableStyleId>{5940675A-B579-460E-94D1-54222C63F5DA}</a:tableStyleId>
              </a:tblPr>
              <a:tblGrid>
                <a:gridCol w="497864">
                  <a:extLst>
                    <a:ext uri="{9D8B030D-6E8A-4147-A177-3AD203B41FA5}">
                      <a16:colId xmlns:a16="http://schemas.microsoft.com/office/drawing/2014/main" val="256773566"/>
                    </a:ext>
                  </a:extLst>
                </a:gridCol>
                <a:gridCol w="1443268">
                  <a:extLst>
                    <a:ext uri="{9D8B030D-6E8A-4147-A177-3AD203B41FA5}">
                      <a16:colId xmlns:a16="http://schemas.microsoft.com/office/drawing/2014/main" val="3238322702"/>
                    </a:ext>
                  </a:extLst>
                </a:gridCol>
                <a:gridCol w="1941132">
                  <a:extLst>
                    <a:ext uri="{9D8B030D-6E8A-4147-A177-3AD203B41FA5}">
                      <a16:colId xmlns:a16="http://schemas.microsoft.com/office/drawing/2014/main" val="664981010"/>
                    </a:ext>
                  </a:extLst>
                </a:gridCol>
                <a:gridCol w="1941133">
                  <a:extLst>
                    <a:ext uri="{9D8B030D-6E8A-4147-A177-3AD203B41FA5}">
                      <a16:colId xmlns:a16="http://schemas.microsoft.com/office/drawing/2014/main" val="179892334"/>
                    </a:ext>
                  </a:extLst>
                </a:gridCol>
                <a:gridCol w="1941133">
                  <a:extLst>
                    <a:ext uri="{9D8B030D-6E8A-4147-A177-3AD203B41FA5}">
                      <a16:colId xmlns:a16="http://schemas.microsoft.com/office/drawing/2014/main" val="4125399250"/>
                    </a:ext>
                  </a:extLst>
                </a:gridCol>
                <a:gridCol w="1941132">
                  <a:extLst>
                    <a:ext uri="{9D8B030D-6E8A-4147-A177-3AD203B41FA5}">
                      <a16:colId xmlns:a16="http://schemas.microsoft.com/office/drawing/2014/main" val="3377343737"/>
                    </a:ext>
                  </a:extLst>
                </a:gridCol>
                <a:gridCol w="1941132">
                  <a:extLst>
                    <a:ext uri="{9D8B030D-6E8A-4147-A177-3AD203B41FA5}">
                      <a16:colId xmlns:a16="http://schemas.microsoft.com/office/drawing/2014/main" val="1196260804"/>
                    </a:ext>
                  </a:extLst>
                </a:gridCol>
              </a:tblGrid>
              <a:tr h="934135">
                <a:tc gridSpan="7">
                  <a:txBody>
                    <a:bodyPr/>
                    <a:lstStyle/>
                    <a:p>
                      <a:pPr>
                        <a:lnSpc>
                          <a:spcPct val="107000"/>
                        </a:lnSpc>
                        <a:spcAft>
                          <a:spcPts val="0"/>
                        </a:spcAft>
                      </a:pPr>
                      <a:r>
                        <a:rPr lang="en-US" sz="1100" dirty="0">
                          <a:latin typeface="Sassoon Primary" pitchFamily="50" charset="0"/>
                        </a:rPr>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110066">
                <a:tc gridSpan="7">
                  <a:txBody>
                    <a:bodyPr/>
                    <a:lstStyle/>
                    <a:p>
                      <a:pPr algn="ctr">
                        <a:lnSpc>
                          <a:spcPct val="107000"/>
                        </a:lnSpc>
                        <a:spcAft>
                          <a:spcPts val="0"/>
                        </a:spcAft>
                      </a:pPr>
                      <a:r>
                        <a:rPr lang="en-US" sz="1200" dirty="0" err="1">
                          <a:solidFill>
                            <a:schemeClr val="bg1"/>
                          </a:solidFill>
                          <a:effectLst/>
                          <a:latin typeface="Sassoon Primary" pitchFamily="50" charset="0"/>
                          <a:cs typeface="Times New Roman" panose="02020603050405020304" pitchFamily="18" charset="0"/>
                        </a:rPr>
                        <a:t>Ea</a:t>
                      </a:r>
                      <a:r>
                        <a:rPr lang="en-GB" sz="1200" dirty="0">
                          <a:solidFill>
                            <a:schemeClr val="bg1"/>
                          </a:solidFill>
                          <a:effectLst/>
                          <a:latin typeface="Sassoon Primary" pitchFamily="50" charset="0"/>
                          <a:cs typeface="Times New Roman" panose="02020603050405020304" pitchFamily="18" charset="0"/>
                        </a:rPr>
                        <a:t>rly Learning Goal</a:t>
                      </a:r>
                      <a:endParaRPr lang="en-GB" sz="2000" dirty="0">
                        <a:solidFill>
                          <a:schemeClr val="bg1"/>
                        </a:solidFill>
                        <a:effectLst/>
                        <a:latin typeface="Sassoon Primary" pitchFamily="50" charset="0"/>
                        <a:cs typeface="Times New Roman" panose="02020603050405020304" pitchFamily="18" charset="0"/>
                      </a:endParaRP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440000">
                <a:tc gridSpan="3">
                  <a:txBody>
                    <a:bodyPr/>
                    <a:lstStyle/>
                    <a:p>
                      <a:r>
                        <a:rPr lang="en-US" sz="900" dirty="0">
                          <a:latin typeface="Sassoon Primary" pitchFamily="50" charset="0"/>
                        </a:rPr>
                        <a:t>ELG: Past and Present </a:t>
                      </a:r>
                    </a:p>
                    <a:p>
                      <a:r>
                        <a:rPr lang="en-US" sz="900" dirty="0">
                          <a:latin typeface="Sassoon Primary" pitchFamily="50" charset="0"/>
                        </a:rPr>
                        <a:t>Children at the expected level of development will: </a:t>
                      </a:r>
                    </a:p>
                    <a:p>
                      <a:r>
                        <a:rPr lang="en-US" sz="900" dirty="0">
                          <a:latin typeface="Sassoon Primary" pitchFamily="50" charset="0"/>
                        </a:rPr>
                        <a:t>• Talk about the lives of the people around them and their roles in society. </a:t>
                      </a:r>
                    </a:p>
                    <a:p>
                      <a:r>
                        <a:rPr lang="en-US" sz="900" dirty="0">
                          <a:latin typeface="Sassoon Primary" pitchFamily="50" charset="0"/>
                        </a:rPr>
                        <a:t>• Know some similarities and differences between things in the past and now, drawing on their experiences and what has been read in class. </a:t>
                      </a:r>
                    </a:p>
                    <a:p>
                      <a:r>
                        <a:rPr lang="en-US" sz="900" dirty="0">
                          <a:latin typeface="Sassoon Primary" pitchFamily="50" charset="0"/>
                        </a:rPr>
                        <a:t>• Understand the past through settings, characters and events encountered in books read in class and storytelling.</a:t>
                      </a:r>
                      <a:endParaRPr lang="en-GB" sz="900" dirty="0">
                        <a:effectLst/>
                        <a:latin typeface="Sassoon Primary" pitchFamily="50" charset="0"/>
                      </a:endParaRPr>
                    </a:p>
                  </a:txBody>
                  <a:tcPr marL="61032" marR="61032" marT="0" marB="0"/>
                </a:tc>
                <a:tc hMerge="1">
                  <a:txBody>
                    <a:bodyPr/>
                    <a:lstStyle/>
                    <a:p>
                      <a:endParaRPr lang="en-GB"/>
                    </a:p>
                  </a:txBody>
                  <a:tcPr/>
                </a:tc>
                <a:tc hMerge="1">
                  <a:txBody>
                    <a:bodyPr/>
                    <a:lstStyle/>
                    <a:p>
                      <a:endParaRPr lang="en-GB"/>
                    </a:p>
                  </a:txBody>
                  <a:tcPr/>
                </a:tc>
                <a:tc gridSpan="2">
                  <a:txBody>
                    <a:bodyPr/>
                    <a:lstStyle/>
                    <a:p>
                      <a:r>
                        <a:rPr lang="en-US" sz="900" dirty="0">
                          <a:latin typeface="Sassoon Primary" pitchFamily="50" charset="0"/>
                        </a:rPr>
                        <a:t>ELG: People, Culture and Communities </a:t>
                      </a:r>
                    </a:p>
                    <a:p>
                      <a:r>
                        <a:rPr lang="en-US" sz="900" dirty="0">
                          <a:latin typeface="Sassoon Primary" pitchFamily="50" charset="0"/>
                        </a:rPr>
                        <a:t>Children at the expected level of development will: </a:t>
                      </a:r>
                    </a:p>
                    <a:p>
                      <a:r>
                        <a:rPr lang="en-US" sz="900" dirty="0">
                          <a:latin typeface="Sassoon Primary" pitchFamily="50" charset="0"/>
                        </a:rPr>
                        <a:t>• Describe their immediate environment using knowledge from observation, discussion, stories, non-fiction texts and maps. </a:t>
                      </a:r>
                    </a:p>
                    <a:p>
                      <a:r>
                        <a:rPr lang="en-US" sz="900" dirty="0">
                          <a:latin typeface="Sassoon Primary" pitchFamily="50" charset="0"/>
                        </a:rPr>
                        <a:t>• Know some similarities and differences between different religious and cultural communities in this country, drawing on their experiences and what has been read in class. </a:t>
                      </a:r>
                    </a:p>
                    <a:p>
                      <a:r>
                        <a:rPr lang="en-US" sz="900" dirty="0">
                          <a:latin typeface="Sassoon Primary" pitchFamily="50" charset="0"/>
                        </a:rPr>
                        <a:t>• Explain some similarities and differences between life in this country and life in other countries, drawing on knowledge from stories, non-fiction texts and – when appropriate – maps.</a:t>
                      </a:r>
                      <a:endParaRPr lang="en-GB" sz="900" dirty="0">
                        <a:effectLst/>
                        <a:latin typeface="Sassoon Primary" pitchFamily="50" charset="0"/>
                      </a:endParaRPr>
                    </a:p>
                  </a:txBody>
                  <a:tcPr marL="61032" marR="61032" marT="0" marB="0"/>
                </a:tc>
                <a:tc hMerge="1">
                  <a:txBody>
                    <a:bodyPr/>
                    <a:lstStyle/>
                    <a:p>
                      <a:endParaRPr lang="en-GB"/>
                    </a:p>
                  </a:txBody>
                  <a:tcPr/>
                </a:tc>
                <a:tc gridSpan="2">
                  <a:txBody>
                    <a:bodyPr/>
                    <a:lstStyle/>
                    <a:p>
                      <a:r>
                        <a:rPr lang="en-US" sz="900" dirty="0">
                          <a:latin typeface="Sassoon Primary" pitchFamily="50" charset="0"/>
                        </a:rPr>
                        <a:t>ELG: The Natural World </a:t>
                      </a:r>
                    </a:p>
                    <a:p>
                      <a:r>
                        <a:rPr lang="en-US" sz="900" dirty="0">
                          <a:latin typeface="Sassoon Primary" pitchFamily="50" charset="0"/>
                        </a:rPr>
                        <a:t>Children at the expected level of development will: </a:t>
                      </a:r>
                    </a:p>
                    <a:p>
                      <a:r>
                        <a:rPr lang="en-US" sz="900" dirty="0">
                          <a:latin typeface="Sassoon Primary" pitchFamily="50" charset="0"/>
                        </a:rPr>
                        <a:t>• Explore the natural world around them, making observations and drawing pictures of animals and plants. • Know some similarities and differences between the natural world around them and contrasting environments, drawing on their experiences and what has been read in class. </a:t>
                      </a:r>
                    </a:p>
                    <a:p>
                      <a:r>
                        <a:rPr lang="en-US" sz="900" dirty="0">
                          <a:latin typeface="Sassoon Primary" pitchFamily="50" charset="0"/>
                        </a:rPr>
                        <a:t>• Understand some important processes and changes in the natural world around them, including the seasons and changing states of matter. </a:t>
                      </a:r>
                      <a:endParaRPr lang="en-GB" sz="90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2071957436"/>
                  </a:ext>
                </a:extLst>
              </a:tr>
              <a:tr h="216000">
                <a:tc gridSpan="7">
                  <a:txBody>
                    <a:bodyPr/>
                    <a:lstStyle/>
                    <a:p>
                      <a:pPr algn="ctr"/>
                      <a:r>
                        <a:rPr lang="en-US" sz="1050" dirty="0">
                          <a:effectLst/>
                          <a:latin typeface="Sassoon Primary" pitchFamily="50" charset="0"/>
                        </a:rPr>
                        <a:t>Key Vocabulary (Scientific, Geographical, Historical, Religious)</a:t>
                      </a:r>
                      <a:endParaRPr lang="en-GB" sz="1050" dirty="0">
                        <a:effectLst/>
                        <a:latin typeface="Sassoon Primary" pitchFamily="50" charset="0"/>
                      </a:endParaRPr>
                    </a:p>
                  </a:txBody>
                  <a:tcPr marL="61032" marR="61032" marT="0" marB="0">
                    <a:solidFill>
                      <a:schemeClr val="bg2">
                        <a:lumMod val="75000"/>
                      </a:schemeClr>
                    </a:solidFill>
                  </a:tcPr>
                </a:tc>
                <a:tc hMerge="1">
                  <a:txBody>
                    <a:bodyPr/>
                    <a:lstStyle/>
                    <a:p>
                      <a:endParaRPr lang="en-GB"/>
                    </a:p>
                  </a:txBody>
                  <a:tcPr/>
                </a:tc>
                <a:tc hMerge="1">
                  <a:txBody>
                    <a:bodyPr/>
                    <a:lstStyle/>
                    <a:p>
                      <a:endParaRPr lang="en-GB"/>
                    </a:p>
                  </a:txBody>
                  <a:tcPr/>
                </a:tc>
                <a:tc hMerge="1">
                  <a:txBody>
                    <a:bodyPr/>
                    <a:lstStyle/>
                    <a:p>
                      <a:endParaRPr lang="en-GB" sz="1050" dirty="0">
                        <a:effectLst/>
                        <a:latin typeface="Sassoon Primary" pitchFamily="50" charset="0"/>
                      </a:endParaRPr>
                    </a:p>
                  </a:txBody>
                  <a:tcPr marL="61032" marR="61032" marT="0" marB="0"/>
                </a:tc>
                <a:tc hMerge="1">
                  <a:txBody>
                    <a:bodyPr/>
                    <a:lstStyle/>
                    <a:p>
                      <a:endParaRPr lang="en-GB"/>
                    </a:p>
                  </a:txBody>
                  <a:tcPr/>
                </a:tc>
                <a:tc hMerge="1">
                  <a:txBody>
                    <a:bodyPr/>
                    <a:lstStyle/>
                    <a:p>
                      <a:endParaRPr lang="en-GB" sz="1050" dirty="0">
                        <a:effectLst/>
                        <a:latin typeface="Sassoon Primary" pitchFamily="50" charset="0"/>
                      </a:endParaRPr>
                    </a:p>
                  </a:txBody>
                  <a:tcPr marL="61032" marR="61032" marT="0" marB="0"/>
                </a:tc>
                <a:tc hMerge="1">
                  <a:txBody>
                    <a:bodyPr/>
                    <a:lstStyle/>
                    <a:p>
                      <a:endParaRPr lang="en-GB"/>
                    </a:p>
                  </a:txBody>
                  <a:tcPr/>
                </a:tc>
                <a:extLst>
                  <a:ext uri="{0D108BD9-81ED-4DB2-BD59-A6C34878D82A}">
                    <a16:rowId xmlns:a16="http://schemas.microsoft.com/office/drawing/2014/main" val="1907359494"/>
                  </a:ext>
                </a:extLst>
              </a:tr>
              <a:tr h="216000">
                <a:tc>
                  <a:txBody>
                    <a:bodyPr/>
                    <a:lstStyle/>
                    <a:p>
                      <a:endParaRPr lang="en-GB" sz="1200" dirty="0">
                        <a:latin typeface="Sassoon Primary" pitchFamily="50" charset="0"/>
                      </a:endParaRPr>
                    </a:p>
                  </a:txBody>
                  <a:tcPr marL="61032" marR="61032" marT="0" marB="0"/>
                </a:tc>
                <a:tc>
                  <a:txBody>
                    <a:bodyPr/>
                    <a:lstStyle/>
                    <a:p>
                      <a:r>
                        <a:rPr lang="en-US" sz="1200" dirty="0">
                          <a:latin typeface="Sassoon Primary" pitchFamily="50" charset="0"/>
                        </a:rPr>
                        <a:t>Autumn 1</a:t>
                      </a:r>
                      <a:endParaRPr lang="en-GB" sz="1200" dirty="0">
                        <a:latin typeface="Sassoon Primary" pitchFamily="50" charset="0"/>
                      </a:endParaRPr>
                    </a:p>
                  </a:txBody>
                  <a:tcPr marL="61032" marR="61032" marT="0" marB="0"/>
                </a:tc>
                <a:tc>
                  <a:txBody>
                    <a:bodyPr/>
                    <a:lstStyle/>
                    <a:p>
                      <a:r>
                        <a:rPr lang="en-US" sz="1200" dirty="0">
                          <a:latin typeface="Sassoon Primary" pitchFamily="50" charset="0"/>
                        </a:rPr>
                        <a:t>Autumn 2</a:t>
                      </a:r>
                      <a:endParaRPr lang="en-GB" sz="1200" dirty="0">
                        <a:latin typeface="Sassoon Primary" pitchFamily="50" charset="0"/>
                      </a:endParaRPr>
                    </a:p>
                  </a:txBody>
                  <a:tcPr marL="61032" marR="61032" marT="0" marB="0"/>
                </a:tc>
                <a:tc>
                  <a:txBody>
                    <a:bodyPr/>
                    <a:lstStyle/>
                    <a:p>
                      <a:r>
                        <a:rPr lang="en-US" sz="1050" dirty="0">
                          <a:effectLst/>
                          <a:latin typeface="Sassoon Primary" pitchFamily="50" charset="0"/>
                        </a:rPr>
                        <a:t>Spring 1</a:t>
                      </a:r>
                      <a:endParaRPr lang="en-GB" sz="1050" dirty="0">
                        <a:effectLst/>
                        <a:latin typeface="Sassoon Primary" pitchFamily="50" charset="0"/>
                      </a:endParaRPr>
                    </a:p>
                  </a:txBody>
                  <a:tcPr marL="61032" marR="61032" marT="0" marB="0"/>
                </a:tc>
                <a:tc>
                  <a:txBody>
                    <a:bodyPr/>
                    <a:lstStyle/>
                    <a:p>
                      <a:r>
                        <a:rPr lang="en-US" sz="1050" dirty="0">
                          <a:effectLst/>
                          <a:latin typeface="Sassoon Primary" pitchFamily="50" charset="0"/>
                        </a:rPr>
                        <a:t>Spring 2</a:t>
                      </a:r>
                      <a:endParaRPr lang="en-GB" sz="1050" dirty="0">
                        <a:effectLst/>
                        <a:latin typeface="Sassoon Primary" pitchFamily="50" charset="0"/>
                      </a:endParaRPr>
                    </a:p>
                  </a:txBody>
                  <a:tcPr marL="61032" marR="61032" marT="0" marB="0"/>
                </a:tc>
                <a:tc>
                  <a:txBody>
                    <a:bodyPr/>
                    <a:lstStyle/>
                    <a:p>
                      <a:r>
                        <a:rPr lang="en-US" sz="1050" dirty="0">
                          <a:effectLst/>
                          <a:latin typeface="Sassoon Primary" pitchFamily="50" charset="0"/>
                        </a:rPr>
                        <a:t>Summer 1</a:t>
                      </a:r>
                    </a:p>
                  </a:txBody>
                  <a:tcPr marL="61032" marR="61032" marT="0" marB="0"/>
                </a:tc>
                <a:tc>
                  <a:txBody>
                    <a:bodyPr/>
                    <a:lstStyle/>
                    <a:p>
                      <a:r>
                        <a:rPr lang="en-US" sz="1050" dirty="0">
                          <a:effectLst/>
                          <a:latin typeface="Sassoon Primary" pitchFamily="50" charset="0"/>
                        </a:rPr>
                        <a:t>Summer 2</a:t>
                      </a:r>
                    </a:p>
                  </a:txBody>
                  <a:tcPr marL="61032" marR="61032" marT="0" marB="0"/>
                </a:tc>
                <a:extLst>
                  <a:ext uri="{0D108BD9-81ED-4DB2-BD59-A6C34878D82A}">
                    <a16:rowId xmlns:a16="http://schemas.microsoft.com/office/drawing/2014/main" val="2165460989"/>
                  </a:ext>
                </a:extLst>
              </a:tr>
              <a:tr h="216000">
                <a:tc>
                  <a:txBody>
                    <a:bodyPr/>
                    <a:lstStyle/>
                    <a:p>
                      <a:r>
                        <a:rPr lang="en-US" sz="1050" dirty="0">
                          <a:effectLst/>
                          <a:latin typeface="Sassoon Primary" pitchFamily="50" charset="0"/>
                        </a:rPr>
                        <a:t>Tier 1</a:t>
                      </a:r>
                      <a:endParaRPr lang="en-GB" sz="1050" dirty="0">
                        <a:effectLst/>
                        <a:latin typeface="Sassoon Primary" pitchFamily="50" charset="0"/>
                      </a:endParaRPr>
                    </a:p>
                  </a:txBody>
                  <a:tcPr marL="61032" marR="61032" marT="0" marB="0"/>
                </a:tc>
                <a:tc>
                  <a:txBody>
                    <a:bodyPr/>
                    <a:lstStyle/>
                    <a:p>
                      <a:r>
                        <a:rPr lang="en-US" sz="700" dirty="0">
                          <a:latin typeface="Sassoon Primary" pitchFamily="50" charset="0"/>
                        </a:rPr>
                        <a:t>S: day, night, grow, change G: same, different, old, new, home, school, church H: old, new, today, yesterday, tomorrow R: church</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day, night, light, dark G: quiet, loud, busy, noisy H: old, new R: pray, quiet, God, church, thankful, Jesus, believe</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day, night, light, dark, moon, sun G: quiet, loud, same, different H: old, new, today, yesterday, tomorrow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grow, change, G: quiet, loud, busy, noisy, same, different R: pray, quiet, Jesus, believe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G: same, different H: old, new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day, night, light, sun, hot, cold, hard, soft, grow, change, seeds, egg, pond, garden, G: same, different, old, new, school H: old, new, today, yesterday, tomorrow</a:t>
                      </a:r>
                      <a:endParaRPr lang="en-GB" sz="700" dirty="0">
                        <a:effectLst/>
                        <a:latin typeface="Sassoon Primary" pitchFamily="50" charset="0"/>
                      </a:endParaRPr>
                    </a:p>
                  </a:txBody>
                  <a:tcPr marL="61032" marR="61032" marT="0" marB="0"/>
                </a:tc>
                <a:extLst>
                  <a:ext uri="{0D108BD9-81ED-4DB2-BD59-A6C34878D82A}">
                    <a16:rowId xmlns:a16="http://schemas.microsoft.com/office/drawing/2014/main" val="1186254689"/>
                  </a:ext>
                </a:extLst>
              </a:tr>
              <a:tr h="216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effectLst/>
                          <a:latin typeface="Sassoon Primary" pitchFamily="50" charset="0"/>
                        </a:rPr>
                        <a:t>Tier 2</a:t>
                      </a:r>
                      <a:endParaRPr lang="en-GB" sz="1050" dirty="0">
                        <a:effectLst/>
                        <a:latin typeface="Sassoon Primary" pitchFamily="50" charset="0"/>
                      </a:endParaRPr>
                    </a:p>
                  </a:txBody>
                  <a:tcPr marL="61032" marR="61032"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pitchFamily="50" charset="0"/>
                        </a:rPr>
                        <a:t>S: healthy, non-healthy, germs, teeth, dentist, doctor G: map, place, environment, left, right, under, besides, house, bungalow, flats, street, road, pavement H: same, different, change R: friendship, special </a:t>
                      </a:r>
                      <a:endParaRPr lang="en-GB" sz="700" dirty="0">
                        <a:effectLst/>
                        <a:latin typeface="Sassoon Primary" pitchFamily="50" charset="0"/>
                      </a:endParaRPr>
                    </a:p>
                  </a:txBody>
                  <a:tcPr marL="61032" marR="61032"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dirty="0">
                          <a:latin typeface="Sassoon Primary" pitchFamily="50" charset="0"/>
                        </a:rPr>
                        <a:t>S: Autumn, Spring, Summer, Winter, season, lighter, darker, shadow G: environment H: same, different, change, order R: bible, friendship, special, wonder</a:t>
                      </a:r>
                      <a:endParaRPr lang="en-GB" sz="700" dirty="0">
                        <a:effectLst/>
                        <a:latin typeface="Sassoon Primary" pitchFamily="50" charset="0"/>
                      </a:endParaRPr>
                    </a:p>
                  </a:txBody>
                  <a:tcPr marL="61032" marR="61032" marT="0" marB="0"/>
                </a:tc>
                <a:tc>
                  <a:txBody>
                    <a:bodyPr/>
                    <a:lstStyle/>
                    <a:p>
                      <a:r>
                        <a:rPr lang="en-GB" sz="700" dirty="0">
                          <a:latin typeface="Sassoon Primary" pitchFamily="50" charset="0"/>
                        </a:rPr>
                        <a:t>S: Autumn, Spring, Summer, Winter, season, lighter, darker, frozen G: map, place, environment, left, right, under, besides, forwards, backwards H: same, different, change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woodland G: map, place, environment, noisy, similar R: bible, special, wonder,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wood, plastic, glass, metal, paper, rough, smooth, shiny G: map, place, house, bungalow, flats, street, road H: same, different, change </a:t>
                      </a:r>
                      <a:endParaRPr lang="en-GB" sz="700" dirty="0">
                        <a:effectLst/>
                        <a:latin typeface="Sassoon Primary" pitchFamily="50" charset="0"/>
                      </a:endParaRPr>
                    </a:p>
                  </a:txBody>
                  <a:tcPr marL="61032" marR="61032" marT="0" marB="0"/>
                </a:tc>
                <a:tc>
                  <a:txBody>
                    <a:bodyPr/>
                    <a:lstStyle/>
                    <a:p>
                      <a:r>
                        <a:rPr lang="en-GB" sz="700" dirty="0">
                          <a:latin typeface="Sassoon Primary" pitchFamily="50" charset="0"/>
                        </a:rPr>
                        <a:t>S: Autumn, Spring, Summer, Winter, season, plant, leaf, stem, roots, bulb, shoot, life cycle, caterpillar, woodland, butterfly R: friendship, special</a:t>
                      </a:r>
                      <a:endParaRPr lang="en-GB" sz="700" dirty="0">
                        <a:effectLst/>
                        <a:latin typeface="Sassoon Primary" pitchFamily="50" charset="0"/>
                      </a:endParaRPr>
                    </a:p>
                  </a:txBody>
                  <a:tcPr marL="61032" marR="61032" marT="0" marB="0"/>
                </a:tc>
                <a:extLst>
                  <a:ext uri="{0D108BD9-81ED-4DB2-BD59-A6C34878D82A}">
                    <a16:rowId xmlns:a16="http://schemas.microsoft.com/office/drawing/2014/main" val="1355810111"/>
                  </a:ext>
                </a:extLst>
              </a:tr>
              <a:tr h="216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effectLst/>
                          <a:latin typeface="Sassoon Primary" pitchFamily="50" charset="0"/>
                        </a:rPr>
                        <a:t>Tier 3</a:t>
                      </a:r>
                    </a:p>
                  </a:txBody>
                  <a:tcPr marL="61032" marR="61032"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dirty="0">
                          <a:latin typeface="Sassoon Primary" pitchFamily="50" charset="0"/>
                        </a:rPr>
                        <a:t>G: community, safety, bridge, tunnel, roundabout, direction, landmark, symbols, journey, city, country, county H: past, present R: worship, belief, faith, responsibility, unique, valuable</a:t>
                      </a:r>
                      <a:endParaRPr lang="en-US" sz="700" dirty="0">
                        <a:effectLst/>
                        <a:latin typeface="Sassoon Primary" pitchFamily="50" charset="0"/>
                      </a:endParaRPr>
                    </a:p>
                  </a:txBody>
                  <a:tcPr marL="61032" marR="61032"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pitchFamily="50" charset="0"/>
                        </a:rPr>
                        <a:t>G: symbols, journey, country, atlas, globe, travel H: past, present, fact, fiction, artefacts, modern, research R: religion, celebration, festival, Torah worship, synagogue, belief, faith, holiness, sacred, value, leader, promise, responsibility, unique, mosque, valuable, symbol </a:t>
                      </a:r>
                      <a:endParaRPr lang="en-US" sz="700" dirty="0">
                        <a:effectLst/>
                        <a:latin typeface="Sassoon Primary" pitchFamily="50" charset="0"/>
                      </a:endParaRPr>
                    </a:p>
                  </a:txBody>
                  <a:tcPr marL="61032" marR="61032" marT="0" marB="0"/>
                </a:tc>
                <a:tc>
                  <a:txBody>
                    <a:bodyPr/>
                    <a:lstStyle/>
                    <a:p>
                      <a:r>
                        <a:rPr lang="en-US" sz="700" dirty="0">
                          <a:latin typeface="Sassoon Primary" pitchFamily="50" charset="0"/>
                        </a:rPr>
                        <a:t>G: journey, globe, travel H: past, present, future, fact, fiction, research </a:t>
                      </a:r>
                      <a:endParaRPr lang="en-GB" sz="700" dirty="0">
                        <a:effectLst/>
                        <a:latin typeface="Sassoon Primary" pitchFamily="50" charset="0"/>
                      </a:endParaRPr>
                    </a:p>
                  </a:txBody>
                  <a:tcPr marL="61032" marR="61032" marT="0" marB="0"/>
                </a:tc>
                <a:tc>
                  <a:txBody>
                    <a:bodyPr/>
                    <a:lstStyle/>
                    <a:p>
                      <a:r>
                        <a:rPr lang="en-GB" sz="700" dirty="0">
                          <a:latin typeface="Sassoon Primary" pitchFamily="50" charset="0"/>
                        </a:rPr>
                        <a:t>S: carnivore, omnivore, herbivore, amphibian, reptile, mammal, camouflaged, survival, habitat, microhabitat G: continent, city, country, atlas, globe, travel R: religion, celebration, belief, faith, holiness, sacred, value, leader, promise, valuable, symbol </a:t>
                      </a:r>
                      <a:endParaRPr lang="en-GB" sz="700" dirty="0">
                        <a:effectLst/>
                        <a:latin typeface="Sassoon Primary" pitchFamily="50" charset="0"/>
                      </a:endParaRPr>
                    </a:p>
                  </a:txBody>
                  <a:tcPr marL="61032" marR="61032" marT="0" marB="0"/>
                </a:tc>
                <a:tc>
                  <a:txBody>
                    <a:bodyPr/>
                    <a:lstStyle/>
                    <a:p>
                      <a:r>
                        <a:rPr lang="en-US" sz="700" dirty="0">
                          <a:latin typeface="Sassoon Primary" pitchFamily="50" charset="0"/>
                        </a:rPr>
                        <a:t>S: materials G: community, safety, bridge, direction, compass, landmark, symbols, journey, continent, city, country H: past, present, fact, fiction, </a:t>
                      </a:r>
                      <a:endParaRPr lang="en-GB" sz="700" dirty="0">
                        <a:effectLst/>
                        <a:latin typeface="Sassoon Primary" pitchFamily="50" charset="0"/>
                      </a:endParaRPr>
                    </a:p>
                  </a:txBody>
                  <a:tcPr marL="61032" marR="61032" marT="0" marB="0"/>
                </a:tc>
                <a:tc>
                  <a:txBody>
                    <a:bodyPr/>
                    <a:lstStyle/>
                    <a:p>
                      <a:r>
                        <a:rPr lang="en-GB" sz="700" dirty="0">
                          <a:latin typeface="Sassoon Primary" pitchFamily="50" charset="0"/>
                        </a:rPr>
                        <a:t>S: deciduous, evergreen, amphibian, camouflaged, survival, chrysalis, habitat, microhabitat H: past, present, future</a:t>
                      </a:r>
                      <a:endParaRPr lang="en-GB" sz="700" dirty="0">
                        <a:effectLst/>
                        <a:latin typeface="Sassoon Primary" pitchFamily="50" charset="0"/>
                      </a:endParaRPr>
                    </a:p>
                  </a:txBody>
                  <a:tcPr marL="61032" marR="61032" marT="0" marB="0"/>
                </a:tc>
                <a:extLst>
                  <a:ext uri="{0D108BD9-81ED-4DB2-BD59-A6C34878D82A}">
                    <a16:rowId xmlns:a16="http://schemas.microsoft.com/office/drawing/2014/main" val="2270028032"/>
                  </a:ext>
                </a:extLst>
              </a:tr>
            </a:tbl>
          </a:graphicData>
        </a:graphic>
      </p:graphicFrame>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12FB4ED1-4162-416C-88D3-3A27E3728BD2}"/>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27198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a:t>
            </a:r>
            <a:r>
              <a:rPr lang="en-US" dirty="0" err="1">
                <a:latin typeface="Sassoon Primary" pitchFamily="50" charset="0"/>
              </a:rPr>
              <a:t>UtW</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952623492"/>
              </p:ext>
            </p:extLst>
          </p:nvPr>
        </p:nvGraphicFramePr>
        <p:xfrm>
          <a:off x="124287" y="1607371"/>
          <a:ext cx="11940463" cy="4295147"/>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 able to talk about their body parts and what the function is of each part.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To draw silhouettes and orally label body parts.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(Au1)</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 able to identify similarities and differences between themselves and peers.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self-portraits.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everyone has a birthday and they are usually celebrated in a similar manner around the world.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some celebrations are specific to some cultures, for example, Diwali is usually celebrated by Hindu’s and Sikhs, Hanukah is celebrated by Jewish people and Christmas is celebrated by Christians.</a:t>
                      </a: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(Au2)</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fontAlgn="base">
                        <a:lnSpc>
                          <a:spcPct val="115000"/>
                        </a:lnSpc>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Operate simple equipment e.g. turn on CD player or use a remote control.</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fontAlgn="base">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learn about different modes of transportation and who operates them, how they travel to school, local area and natural environment.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(Sp1)</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explore the different jobs that people in our families do. How do these people help us? (paramedics/nurses/ doctors/fire fights/postman/ shop assistant etc). </a:t>
                      </a:r>
                      <a:r>
                        <a:rPr lang="en-GB" sz="650" b="1" dirty="0">
                          <a:effectLst/>
                          <a:latin typeface="Sassoon Primary" pitchFamily="50" charset="0"/>
                          <a:ea typeface="Calibri" panose="020F0502020204030204" pitchFamily="34" charset="0"/>
                          <a:cs typeface="Arial" panose="020B0604020202020204" pitchFamily="34" charset="0"/>
                        </a:rPr>
                        <a:t>(Sp1)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the computer to complete a simple task.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Continue to use the computer to gain confidence in using the mouse.</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learn about Easter.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senses to explore the world around them.</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listen to traditional stories such as Jack and the Beanstalk and talk about plants. Plant their own seeds and check how tall the plants grow.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(Su1)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Make comparisons between habitats of farm animals and wild animals.</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Talk about the life cycle of a plant and animals.</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Make own habitats using a range of resources.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(Su1)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use senses to explore the world around them.</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listen to rhymes such as Humpty Dumpty and Baa </a:t>
                      </a:r>
                      <a:r>
                        <a:rPr lang="en-GB" sz="650" dirty="0" err="1">
                          <a:effectLst/>
                          <a:latin typeface="Sassoon Primary" pitchFamily="50" charset="0"/>
                          <a:ea typeface="Calibri" panose="020F0502020204030204" pitchFamily="34" charset="0"/>
                          <a:cs typeface="Arial" panose="020B0604020202020204" pitchFamily="34" charset="0"/>
                        </a:rPr>
                        <a:t>Baa</a:t>
                      </a:r>
                      <a:r>
                        <a:rPr lang="en-GB" sz="650" dirty="0">
                          <a:effectLst/>
                          <a:latin typeface="Sassoon Primary" pitchFamily="50" charset="0"/>
                          <a:ea typeface="Calibri" panose="020F0502020204030204" pitchFamily="34" charset="0"/>
                          <a:cs typeface="Arial" panose="020B0604020202020204" pitchFamily="34" charset="0"/>
                        </a:rPr>
                        <a:t> Black Sheep and talk about where eggs/wool come from and talk about what we use these for. </a:t>
                      </a: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Talk about where food comes from and bake a range of things.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know about family structures and be able to talk about who is part of their family.</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(Au1)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the difference between farm animals and wild animals.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(Au2)</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 able to categorise animals by their characteristics.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Rangoli patterns on the computer.</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learn about the different stories related to Autumn festivals.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know similarities and differences between modes of transportation. </a:t>
                      </a:r>
                      <a:r>
                        <a:rPr lang="en-GB" sz="650" b="1">
                          <a:effectLst/>
                          <a:latin typeface="Sassoon Primary" pitchFamily="50" charset="0"/>
                          <a:ea typeface="Calibri" panose="020F0502020204030204" pitchFamily="34" charset="0"/>
                          <a:cs typeface="Arial" panose="020B0604020202020204" pitchFamily="34" charset="0"/>
                        </a:rPr>
                        <a:t>(Sp1)</a:t>
                      </a: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know that adults do a variety of jobs and that they are not all the same. </a:t>
                      </a: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show an awareness of the emergency services and how they can help us.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every living being has a life cycle and they change in shape and size as they grow.</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living beings follow a similar growth pattern and make comparisons.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about who celebrates Easter and what is its significance.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begin understand the importance of looking after our environment and all living things and where we can collect natural resources from.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difference creatures live in different places based on their characteristics, e.g. farm animals can live around people, however wild animals can be dangerous so we have to be careful.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Wild animals live in forests/jungles/ safari and sometimes zoo’s or aquariums.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begin understand the importance of looking after our environment and all living things and where we can collect natural resources from.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different animals and birds produce food that we consume and there are different people who make food that we can buy in the supermarket. </a:t>
                      </a: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begin understand the importance of looking after our environment and all living things` and where we can collect natural resources from.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124287" y="6313055"/>
            <a:ext cx="11736280"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01252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a:t>
            </a:r>
            <a:r>
              <a:rPr lang="en-US" dirty="0" err="1">
                <a:latin typeface="Sassoon Primary" pitchFamily="50" charset="0"/>
              </a:rPr>
              <a:t>UtW</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839839730"/>
              </p:ext>
            </p:extLst>
          </p:nvPr>
        </p:nvGraphicFramePr>
        <p:xfrm>
          <a:off x="124287" y="1607371"/>
          <a:ext cx="11940463" cy="3819341"/>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talk about how they have changed since they were a baby.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talk about the changes they observe in their environment – Seasons link.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talk about how Hindus celebrate Diwali.</a:t>
                      </a:r>
                      <a:r>
                        <a:rPr lang="en-GB" sz="9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talk about a special event in their life.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(Au2)</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r>
                        <a:rPr lang="en-GB" sz="900" kern="1200" dirty="0">
                          <a:solidFill>
                            <a:schemeClr val="tx1"/>
                          </a:solidFill>
                          <a:effectLst/>
                          <a:latin typeface="Sassoon Primary" pitchFamily="50" charset="0"/>
                          <a:ea typeface="+mn-ea"/>
                          <a:cs typeface="+mn-cs"/>
                        </a:rPr>
                        <a:t>To identify and sort healthy/unhealthy foods.</a:t>
                      </a:r>
                    </a:p>
                    <a:p>
                      <a:pPr algn="ctr"/>
                      <a:r>
                        <a:rPr lang="en-GB" sz="900" kern="1200" dirty="0">
                          <a:solidFill>
                            <a:schemeClr val="tx1"/>
                          </a:solidFill>
                          <a:effectLst/>
                          <a:latin typeface="Sassoon Primary" pitchFamily="50" charset="0"/>
                          <a:ea typeface="+mn-ea"/>
                          <a:cs typeface="+mn-cs"/>
                        </a:rPr>
                        <a:t> </a:t>
                      </a:r>
                      <a:r>
                        <a:rPr lang="en-GB" sz="900" b="1" kern="1200" dirty="0">
                          <a:solidFill>
                            <a:schemeClr val="tx1"/>
                          </a:solidFill>
                          <a:effectLst/>
                          <a:latin typeface="Sassoon Primary" pitchFamily="50" charset="0"/>
                          <a:ea typeface="+mn-ea"/>
                          <a:cs typeface="+mn-cs"/>
                        </a:rPr>
                        <a:t>(Sp1/2)</a:t>
                      </a:r>
                      <a:endParaRPr lang="en-GB" sz="900" kern="1200" dirty="0">
                        <a:solidFill>
                          <a:schemeClr val="tx1"/>
                        </a:solidFill>
                        <a:effectLst/>
                        <a:latin typeface="Sassoon Primary" pitchFamily="50" charset="0"/>
                        <a:ea typeface="+mn-ea"/>
                        <a:cs typeface="+mn-cs"/>
                      </a:endParaRPr>
                    </a:p>
                    <a:p>
                      <a:pPr algn="ctr"/>
                      <a:r>
                        <a:rPr lang="en-GB" sz="900" kern="1200" dirty="0">
                          <a:solidFill>
                            <a:schemeClr val="tx1"/>
                          </a:solidFill>
                          <a:effectLst/>
                          <a:latin typeface="Sassoon Primary" pitchFamily="50" charset="0"/>
                          <a:ea typeface="+mn-ea"/>
                          <a:cs typeface="+mn-cs"/>
                        </a:rPr>
                        <a:t> </a:t>
                      </a:r>
                    </a:p>
                    <a:p>
                      <a:pPr algn="ctr"/>
                      <a:r>
                        <a:rPr lang="en-GB" sz="900" kern="1200" dirty="0">
                          <a:solidFill>
                            <a:schemeClr val="tx1"/>
                          </a:solidFill>
                          <a:effectLst/>
                          <a:latin typeface="Sassoon Primary" pitchFamily="50" charset="0"/>
                          <a:ea typeface="+mn-ea"/>
                          <a:cs typeface="+mn-cs"/>
                        </a:rPr>
                        <a:t>To be able to talk about the different jobs that adults do and how they can help us (paramedics/nurses/ doctors/fire fights/postman/ shop assistant etc).</a:t>
                      </a:r>
                    </a:p>
                    <a:p>
                      <a:pPr algn="ctr"/>
                      <a:r>
                        <a:rPr lang="en-GB" sz="900" kern="1200" dirty="0">
                          <a:solidFill>
                            <a:schemeClr val="tx1"/>
                          </a:solidFill>
                          <a:effectLst/>
                          <a:latin typeface="Sassoon Primary" pitchFamily="50" charset="0"/>
                          <a:ea typeface="+mn-ea"/>
                          <a:cs typeface="+mn-cs"/>
                        </a:rPr>
                        <a:t> </a:t>
                      </a:r>
                      <a:r>
                        <a:rPr lang="en-GB" sz="900" b="1" kern="1200" dirty="0">
                          <a:solidFill>
                            <a:schemeClr val="tx1"/>
                          </a:solidFill>
                          <a:effectLst/>
                          <a:latin typeface="Sassoon Primary" pitchFamily="50" charset="0"/>
                          <a:ea typeface="+mn-ea"/>
                          <a:cs typeface="+mn-cs"/>
                        </a:rPr>
                        <a:t>(Sp1/2)</a:t>
                      </a:r>
                      <a:endParaRPr lang="en-GB" sz="900" kern="1200" dirty="0">
                        <a:solidFill>
                          <a:schemeClr val="tx1"/>
                        </a:solidFill>
                        <a:effectLst/>
                        <a:latin typeface="Sassoon Primary" pitchFamily="50" charset="0"/>
                        <a:ea typeface="+mn-ea"/>
                        <a:cs typeface="+mn-cs"/>
                      </a:endParaRPr>
                    </a:p>
                    <a:p>
                      <a:pPr algn="ctr"/>
                      <a:r>
                        <a:rPr lang="en-GB" sz="900" kern="1200" dirty="0">
                          <a:solidFill>
                            <a:schemeClr val="tx1"/>
                          </a:solidFill>
                          <a:effectLst/>
                          <a:latin typeface="Sassoon Primary" pitchFamily="50" charset="0"/>
                          <a:ea typeface="+mn-ea"/>
                          <a:cs typeface="+mn-cs"/>
                        </a:rPr>
                        <a:t> </a:t>
                      </a:r>
                    </a:p>
                    <a:p>
                      <a:pPr algn="ctr"/>
                      <a:r>
                        <a:rPr lang="en-GB" sz="900" kern="1200" dirty="0">
                          <a:solidFill>
                            <a:schemeClr val="tx1"/>
                          </a:solidFill>
                          <a:effectLst/>
                          <a:latin typeface="Sassoon Primary" pitchFamily="50" charset="0"/>
                          <a:ea typeface="+mn-ea"/>
                          <a:cs typeface="+mn-cs"/>
                        </a:rPr>
                        <a:t>To identify and group a range of fruits and vegetables.</a:t>
                      </a:r>
                    </a:p>
                    <a:p>
                      <a:pPr algn="ctr"/>
                      <a:r>
                        <a:rPr lang="en-GB" sz="900" kern="1200" dirty="0">
                          <a:solidFill>
                            <a:schemeClr val="tx1"/>
                          </a:solidFill>
                          <a:effectLst/>
                          <a:latin typeface="Sassoon Primary" pitchFamily="50" charset="0"/>
                          <a:ea typeface="+mn-ea"/>
                          <a:cs typeface="+mn-cs"/>
                        </a:rPr>
                        <a:t> </a:t>
                      </a:r>
                      <a:r>
                        <a:rPr lang="en-GB" sz="900" b="1" kern="1200" dirty="0">
                          <a:solidFill>
                            <a:schemeClr val="tx1"/>
                          </a:solidFill>
                          <a:effectLst/>
                          <a:latin typeface="Sassoon Primary" pitchFamily="50" charset="0"/>
                          <a:ea typeface="+mn-ea"/>
                          <a:cs typeface="+mn-cs"/>
                        </a:rPr>
                        <a:t>(Sp1/2)</a:t>
                      </a:r>
                      <a:endParaRPr lang="en-GB" sz="900" kern="1200" dirty="0">
                        <a:solidFill>
                          <a:schemeClr val="tx1"/>
                        </a:solidFill>
                        <a:effectLst/>
                        <a:latin typeface="Sassoon Primary" pitchFamily="50" charset="0"/>
                        <a:ea typeface="+mn-ea"/>
                        <a:cs typeface="+mn-cs"/>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r>
                        <a:rPr lang="en-GB" sz="900" kern="1200" dirty="0">
                          <a:solidFill>
                            <a:schemeClr val="tx1"/>
                          </a:solidFill>
                          <a:effectLst/>
                          <a:latin typeface="Sassoon Primary" pitchFamily="50" charset="0"/>
                          <a:ea typeface="+mn-ea"/>
                          <a:cs typeface="+mn-cs"/>
                        </a:rPr>
                        <a:t>Making treasure maps to direct friends to a ‘goal’. Exploring maps of the world.</a:t>
                      </a:r>
                    </a:p>
                    <a:p>
                      <a:pPr algn="ctr"/>
                      <a:r>
                        <a:rPr lang="en-GB" sz="900" b="1" kern="1200" dirty="0">
                          <a:solidFill>
                            <a:schemeClr val="tx1"/>
                          </a:solidFill>
                          <a:effectLst/>
                          <a:latin typeface="Sassoon Primary" pitchFamily="50" charset="0"/>
                          <a:ea typeface="+mn-ea"/>
                          <a:cs typeface="+mn-cs"/>
                        </a:rPr>
                        <a:t> (Su1/2)</a:t>
                      </a:r>
                      <a:r>
                        <a:rPr lang="en-GB" sz="900" kern="1200" dirty="0">
                          <a:solidFill>
                            <a:schemeClr val="tx1"/>
                          </a:solidFill>
                          <a:effectLst/>
                          <a:latin typeface="Sassoon Primary" pitchFamily="50" charset="0"/>
                          <a:ea typeface="+mn-ea"/>
                          <a:cs typeface="+mn-cs"/>
                        </a:rPr>
                        <a:t> </a:t>
                      </a:r>
                    </a:p>
                    <a:p>
                      <a:pPr algn="ctr"/>
                      <a:r>
                        <a:rPr lang="en-GB" sz="900" kern="1200" dirty="0">
                          <a:solidFill>
                            <a:schemeClr val="tx1"/>
                          </a:solidFill>
                          <a:effectLst/>
                          <a:latin typeface="Sassoon Primary" pitchFamily="50" charset="0"/>
                          <a:ea typeface="+mn-ea"/>
                          <a:cs typeface="+mn-cs"/>
                        </a:rPr>
                        <a:t>Talking about the life cycle of plants and animals and what they need to survive.</a:t>
                      </a:r>
                      <a:r>
                        <a:rPr lang="en-GB" sz="900" b="1" kern="1200" dirty="0">
                          <a:solidFill>
                            <a:schemeClr val="tx1"/>
                          </a:solidFill>
                          <a:effectLst/>
                          <a:latin typeface="Sassoon Primary" pitchFamily="50" charset="0"/>
                          <a:ea typeface="+mn-ea"/>
                          <a:cs typeface="+mn-cs"/>
                        </a:rPr>
                        <a:t> </a:t>
                      </a:r>
                      <a:endParaRPr lang="en-GB" sz="900" kern="1200" dirty="0">
                        <a:solidFill>
                          <a:schemeClr val="tx1"/>
                        </a:solidFill>
                        <a:effectLst/>
                        <a:latin typeface="Sassoon Primary" pitchFamily="50" charset="0"/>
                        <a:ea typeface="+mn-ea"/>
                        <a:cs typeface="+mn-cs"/>
                      </a:endParaRPr>
                    </a:p>
                    <a:p>
                      <a:pPr algn="ctr"/>
                      <a:r>
                        <a:rPr lang="en-GB" sz="900" b="1" kern="1200" dirty="0">
                          <a:solidFill>
                            <a:schemeClr val="tx1"/>
                          </a:solidFill>
                          <a:effectLst/>
                          <a:latin typeface="Sassoon Primary" pitchFamily="50" charset="0"/>
                          <a:ea typeface="+mn-ea"/>
                          <a:cs typeface="+mn-cs"/>
                        </a:rPr>
                        <a:t>(Su1/2)</a:t>
                      </a:r>
                      <a:endParaRPr lang="en-GB" sz="900" kern="1200" dirty="0">
                        <a:solidFill>
                          <a:schemeClr val="tx1"/>
                        </a:solidFill>
                        <a:effectLst/>
                        <a:latin typeface="Sassoon Primary" pitchFamily="50" charset="0"/>
                        <a:ea typeface="+mn-ea"/>
                        <a:cs typeface="+mn-cs"/>
                      </a:endParaRPr>
                    </a:p>
                    <a:p>
                      <a:pPr algn="ctr"/>
                      <a:r>
                        <a:rPr lang="en-GB" sz="900" kern="1200" dirty="0">
                          <a:solidFill>
                            <a:schemeClr val="tx1"/>
                          </a:solidFill>
                          <a:effectLst/>
                          <a:latin typeface="Sassoon Primary" pitchFamily="50" charset="0"/>
                          <a:ea typeface="+mn-ea"/>
                          <a:cs typeface="+mn-cs"/>
                        </a:rPr>
                        <a:t> </a:t>
                      </a:r>
                    </a:p>
                    <a:p>
                      <a:pPr algn="ctr"/>
                      <a:r>
                        <a:rPr lang="en-GB" sz="900" kern="1200" dirty="0">
                          <a:solidFill>
                            <a:schemeClr val="tx1"/>
                          </a:solidFill>
                          <a:effectLst/>
                          <a:latin typeface="Sassoon Primary" pitchFamily="50" charset="0"/>
                          <a:ea typeface="+mn-ea"/>
                          <a:cs typeface="+mn-cs"/>
                        </a:rPr>
                        <a:t>Exploring a range of habitats, looking at why the animal lives like that. </a:t>
                      </a:r>
                      <a:r>
                        <a:rPr lang="en-GB" sz="900" b="1" kern="1200" dirty="0">
                          <a:solidFill>
                            <a:schemeClr val="tx1"/>
                          </a:solidFill>
                          <a:effectLst/>
                          <a:latin typeface="Sassoon Primary" pitchFamily="50" charset="0"/>
                          <a:ea typeface="+mn-ea"/>
                          <a:cs typeface="+mn-cs"/>
                        </a:rPr>
                        <a:t>(Su1/2)</a:t>
                      </a:r>
                      <a:endParaRPr lang="en-GB" sz="9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the names of different body parts.</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there are many countries around the world.</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people in other countries may speak different languages. </a:t>
                      </a:r>
                      <a:r>
                        <a:rPr lang="en-GB" sz="800" b="1" dirty="0">
                          <a:effectLst/>
                          <a:latin typeface="Sassoon Primary" pitchFamily="50" charset="0"/>
                          <a:ea typeface="Calibri" panose="020F0502020204030204" pitchFamily="34" charset="0"/>
                          <a:cs typeface="Arial" panose="020B0604020202020204" pitchFamily="34" charset="0"/>
                        </a:rPr>
                        <a:t>(Au1)</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people around the world have different religions.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Mendi and Rangoli patterns are created to celebrate Diwali.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some animals are nocturnal.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adults do a variety of jobs.</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dirty="0">
                          <a:effectLst/>
                          <a:latin typeface="Sassoon Primary" pitchFamily="50" charset="0"/>
                          <a:ea typeface="Calibri" panose="020F0502020204030204" pitchFamily="34" charset="0"/>
                          <a:cs typeface="Arial" panose="020B0604020202020204" pitchFamily="34" charset="0"/>
                        </a:rPr>
                        <a:t> </a:t>
                      </a:r>
                      <a:endParaRPr lang="en-GB" sz="800" dirty="0">
                        <a:effectLst/>
                        <a:latin typeface="Sassoon Primary" pitchFamily="50" charset="0"/>
                        <a:ea typeface="Calibri" panose="020F0502020204030204" pitchFamily="34" charset="0"/>
                        <a:cs typeface="Times New Roman" panose="02020603050405020304" pitchFamily="18" charset="0"/>
                      </a:endParaRPr>
                    </a:p>
                    <a:p>
                      <a:pPr algn="ctr">
                        <a:lnSpc>
                          <a:spcPct val="115000"/>
                        </a:lnSpc>
                        <a:spcAft>
                          <a:spcPts val="0"/>
                        </a:spcAft>
                      </a:pPr>
                      <a:r>
                        <a:rPr lang="en-GB" sz="800" dirty="0">
                          <a:effectLst/>
                          <a:latin typeface="Sassoon Primary" pitchFamily="50" charset="0"/>
                          <a:ea typeface="Calibri" panose="020F0502020204030204" pitchFamily="34" charset="0"/>
                          <a:cs typeface="Arial" panose="020B0604020202020204" pitchFamily="34" charset="0"/>
                        </a:rPr>
                        <a:t>To know that the emergency services exist and what they do. </a:t>
                      </a:r>
                      <a:r>
                        <a:rPr lang="en-GB" sz="800" b="1" dirty="0">
                          <a:effectLst/>
                          <a:latin typeface="Sassoon Primary" pitchFamily="50" charset="0"/>
                          <a:ea typeface="Calibri" panose="020F0502020204030204" pitchFamily="34" charset="0"/>
                          <a:cs typeface="Arial" panose="020B0604020202020204" pitchFamily="34" charset="0"/>
                        </a:rPr>
                        <a:t>(Au2)</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r>
                        <a:rPr lang="en-GB" sz="800" kern="1200" dirty="0">
                          <a:solidFill>
                            <a:schemeClr val="tx1"/>
                          </a:solidFill>
                          <a:effectLst/>
                          <a:latin typeface="Sassoon Primary" pitchFamily="50" charset="0"/>
                          <a:ea typeface="+mn-ea"/>
                          <a:cs typeface="+mn-cs"/>
                        </a:rPr>
                        <a:t>To know that some foods are unhealthy. Sorting healthy and unhealthy foods. </a:t>
                      </a:r>
                    </a:p>
                    <a:p>
                      <a:pPr algn="ctr"/>
                      <a:r>
                        <a:rPr lang="en-GB" sz="800" b="1" kern="1200" dirty="0">
                          <a:solidFill>
                            <a:schemeClr val="tx1"/>
                          </a:solidFill>
                          <a:effectLst/>
                          <a:latin typeface="Sassoon Primary" pitchFamily="50" charset="0"/>
                          <a:ea typeface="+mn-ea"/>
                          <a:cs typeface="+mn-cs"/>
                        </a:rPr>
                        <a:t>(Sp1/2)</a:t>
                      </a:r>
                      <a:endParaRPr lang="en-GB" sz="800" kern="1200" dirty="0">
                        <a:solidFill>
                          <a:schemeClr val="tx1"/>
                        </a:solidFill>
                        <a:effectLst/>
                        <a:latin typeface="Sassoon Primary" pitchFamily="50" charset="0"/>
                        <a:ea typeface="+mn-ea"/>
                        <a:cs typeface="+mn-cs"/>
                      </a:endParaRPr>
                    </a:p>
                    <a:p>
                      <a:pPr algn="ctr"/>
                      <a:r>
                        <a:rPr lang="en-GB" sz="800" kern="1200" dirty="0">
                          <a:solidFill>
                            <a:schemeClr val="tx1"/>
                          </a:solidFill>
                          <a:effectLst/>
                          <a:latin typeface="Sassoon Primary" pitchFamily="50" charset="0"/>
                          <a:ea typeface="+mn-ea"/>
                          <a:cs typeface="+mn-cs"/>
                        </a:rPr>
                        <a:t> </a:t>
                      </a:r>
                    </a:p>
                    <a:p>
                      <a:pPr algn="ctr"/>
                      <a:r>
                        <a:rPr lang="en-GB" sz="800" kern="1200" dirty="0">
                          <a:solidFill>
                            <a:schemeClr val="tx1"/>
                          </a:solidFill>
                          <a:effectLst/>
                          <a:latin typeface="Sassoon Primary" pitchFamily="50" charset="0"/>
                          <a:ea typeface="+mn-ea"/>
                          <a:cs typeface="+mn-cs"/>
                        </a:rPr>
                        <a:t>To know the names of common fruits and vegetables. </a:t>
                      </a:r>
                    </a:p>
                    <a:p>
                      <a:pPr algn="ctr"/>
                      <a:r>
                        <a:rPr lang="en-GB" sz="800" b="1" kern="1200" dirty="0">
                          <a:solidFill>
                            <a:schemeClr val="tx1"/>
                          </a:solidFill>
                          <a:effectLst/>
                          <a:latin typeface="Sassoon Primary" pitchFamily="50" charset="0"/>
                          <a:ea typeface="+mn-ea"/>
                          <a:cs typeface="+mn-cs"/>
                        </a:rPr>
                        <a:t>(Sp1/2)</a:t>
                      </a:r>
                      <a:endParaRPr lang="en-GB" sz="800" kern="1200" dirty="0">
                        <a:solidFill>
                          <a:schemeClr val="tx1"/>
                        </a:solidFill>
                        <a:effectLst/>
                        <a:latin typeface="Sassoon Primary" pitchFamily="50" charset="0"/>
                        <a:ea typeface="+mn-ea"/>
                        <a:cs typeface="+mn-cs"/>
                      </a:endParaRPr>
                    </a:p>
                    <a:p>
                      <a:pPr algn="ctr"/>
                      <a:r>
                        <a:rPr lang="en-GB" sz="800" kern="1200" dirty="0">
                          <a:solidFill>
                            <a:schemeClr val="tx1"/>
                          </a:solidFill>
                          <a:effectLst/>
                          <a:latin typeface="Sassoon Primary" pitchFamily="50" charset="0"/>
                          <a:ea typeface="+mn-ea"/>
                          <a:cs typeface="+mn-cs"/>
                        </a:rPr>
                        <a:t> </a:t>
                      </a:r>
                    </a:p>
                    <a:p>
                      <a:pPr algn="ctr"/>
                      <a:r>
                        <a:rPr lang="en-GB" sz="800" kern="1200" dirty="0">
                          <a:solidFill>
                            <a:schemeClr val="tx1"/>
                          </a:solidFill>
                          <a:effectLst/>
                          <a:latin typeface="Sassoon Primary" pitchFamily="50" charset="0"/>
                          <a:ea typeface="+mn-ea"/>
                          <a:cs typeface="+mn-cs"/>
                        </a:rPr>
                        <a:t>To know that humans and other animals can grow.</a:t>
                      </a:r>
                    </a:p>
                    <a:p>
                      <a:pPr algn="ctr"/>
                      <a:r>
                        <a:rPr lang="en-GB" sz="800" kern="1200" dirty="0">
                          <a:solidFill>
                            <a:schemeClr val="tx1"/>
                          </a:solidFill>
                          <a:effectLst/>
                          <a:latin typeface="Sassoon Primary" pitchFamily="50" charset="0"/>
                          <a:ea typeface="+mn-ea"/>
                          <a:cs typeface="+mn-cs"/>
                        </a:rPr>
                        <a:t> </a:t>
                      </a:r>
                      <a:r>
                        <a:rPr lang="en-GB" sz="800" b="1" kern="1200" dirty="0">
                          <a:solidFill>
                            <a:schemeClr val="tx1"/>
                          </a:solidFill>
                          <a:effectLst/>
                          <a:latin typeface="Sassoon Primary" pitchFamily="50" charset="0"/>
                          <a:ea typeface="+mn-ea"/>
                          <a:cs typeface="+mn-cs"/>
                        </a:rPr>
                        <a:t>(Sp1/2)</a:t>
                      </a:r>
                      <a:endParaRPr lang="en-GB" sz="800" kern="1200" dirty="0">
                        <a:solidFill>
                          <a:schemeClr val="tx1"/>
                        </a:solidFill>
                        <a:effectLst/>
                        <a:latin typeface="Sassoon Primary" pitchFamily="50" charset="0"/>
                        <a:ea typeface="+mn-ea"/>
                        <a:cs typeface="+mn-cs"/>
                      </a:endParaRPr>
                    </a:p>
                    <a:p>
                      <a:pPr algn="ctr"/>
                      <a:r>
                        <a:rPr lang="en-GB" sz="800" kern="1200" dirty="0">
                          <a:solidFill>
                            <a:schemeClr val="tx1"/>
                          </a:solidFill>
                          <a:effectLst/>
                          <a:latin typeface="Sassoon Primary" pitchFamily="50" charset="0"/>
                          <a:ea typeface="+mn-ea"/>
                          <a:cs typeface="+mn-cs"/>
                        </a:rPr>
                        <a:t> </a:t>
                      </a:r>
                    </a:p>
                    <a:p>
                      <a:pPr algn="ctr"/>
                      <a:r>
                        <a:rPr lang="en-GB" sz="800" kern="1200" dirty="0">
                          <a:solidFill>
                            <a:schemeClr val="tx1"/>
                          </a:solidFill>
                          <a:effectLst/>
                          <a:latin typeface="Sassoon Primary" pitchFamily="50" charset="0"/>
                          <a:ea typeface="+mn-ea"/>
                          <a:cs typeface="+mn-cs"/>
                        </a:rPr>
                        <a:t>To understand and use positional language. </a:t>
                      </a:r>
                    </a:p>
                    <a:p>
                      <a:pPr algn="ctr"/>
                      <a:r>
                        <a:rPr lang="en-GB" sz="800" b="1" kern="1200" dirty="0">
                          <a:solidFill>
                            <a:schemeClr val="tx1"/>
                          </a:solidFill>
                          <a:effectLst/>
                          <a:latin typeface="Sassoon Primary" pitchFamily="50" charset="0"/>
                          <a:ea typeface="+mn-ea"/>
                          <a:cs typeface="+mn-cs"/>
                        </a:rPr>
                        <a:t>(Sp1/2)</a:t>
                      </a:r>
                      <a:endParaRPr lang="en-GB" sz="800" kern="1200" dirty="0">
                        <a:solidFill>
                          <a:schemeClr val="tx1"/>
                        </a:solidFill>
                        <a:effectLst/>
                        <a:latin typeface="Sassoon Primary" pitchFamily="50" charset="0"/>
                        <a:ea typeface="+mn-ea"/>
                        <a:cs typeface="+mn-cs"/>
                      </a:endParaRPr>
                    </a:p>
                    <a:p>
                      <a:pPr algn="ctr"/>
                      <a:r>
                        <a:rPr lang="en-GB" sz="800" kern="1200" dirty="0">
                          <a:solidFill>
                            <a:schemeClr val="tx1"/>
                          </a:solidFill>
                          <a:effectLst/>
                          <a:latin typeface="Sassoon Primary" pitchFamily="50" charset="0"/>
                          <a:ea typeface="+mn-ea"/>
                          <a:cs typeface="+mn-cs"/>
                        </a:rPr>
                        <a:t> </a:t>
                      </a:r>
                    </a:p>
                    <a:p>
                      <a:pPr algn="ctr"/>
                      <a:r>
                        <a:rPr lang="en-GB" sz="800" kern="1200" dirty="0">
                          <a:solidFill>
                            <a:schemeClr val="tx1"/>
                          </a:solidFill>
                          <a:effectLst/>
                          <a:latin typeface="Sassoon Primary" pitchFamily="50" charset="0"/>
                          <a:ea typeface="+mn-ea"/>
                          <a:cs typeface="+mn-cs"/>
                        </a:rPr>
                        <a:t>To know that Christians celebrate Easter. </a:t>
                      </a:r>
                    </a:p>
                    <a:p>
                      <a:pPr algn="ctr"/>
                      <a:r>
                        <a:rPr lang="en-GB" sz="800" b="1" kern="1200" dirty="0">
                          <a:solidFill>
                            <a:schemeClr val="tx1"/>
                          </a:solidFill>
                          <a:effectLst/>
                          <a:latin typeface="Sassoon Primary" pitchFamily="50" charset="0"/>
                          <a:ea typeface="+mn-ea"/>
                          <a:cs typeface="+mn-cs"/>
                        </a:rPr>
                        <a:t>(Sp1/2)</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r>
                        <a:rPr lang="en-GB" sz="800" kern="1200" dirty="0">
                          <a:solidFill>
                            <a:schemeClr val="tx1"/>
                          </a:solidFill>
                          <a:effectLst/>
                          <a:latin typeface="Sassoon Primary" pitchFamily="50" charset="0"/>
                          <a:ea typeface="+mn-ea"/>
                          <a:cs typeface="+mn-cs"/>
                        </a:rPr>
                        <a:t>To select appropriate materials according to their properties. </a:t>
                      </a:r>
                    </a:p>
                    <a:p>
                      <a:pPr algn="ctr"/>
                      <a:r>
                        <a:rPr lang="en-GB" sz="800" b="1" kern="1200" dirty="0">
                          <a:solidFill>
                            <a:schemeClr val="tx1"/>
                          </a:solidFill>
                          <a:effectLst/>
                          <a:latin typeface="Sassoon Primary" pitchFamily="50" charset="0"/>
                          <a:ea typeface="+mn-ea"/>
                          <a:cs typeface="+mn-cs"/>
                        </a:rPr>
                        <a:t>(Su1/2)</a:t>
                      </a:r>
                      <a:endParaRPr lang="en-GB" sz="800" kern="1200" dirty="0">
                        <a:solidFill>
                          <a:schemeClr val="tx1"/>
                        </a:solidFill>
                        <a:effectLst/>
                        <a:latin typeface="Sassoon Primary" pitchFamily="50" charset="0"/>
                        <a:ea typeface="+mn-ea"/>
                        <a:cs typeface="+mn-cs"/>
                      </a:endParaRPr>
                    </a:p>
                    <a:p>
                      <a:pPr algn="ctr"/>
                      <a:r>
                        <a:rPr lang="en-GB" sz="800" kern="1200" dirty="0">
                          <a:solidFill>
                            <a:schemeClr val="tx1"/>
                          </a:solidFill>
                          <a:effectLst/>
                          <a:latin typeface="Sassoon Primary" pitchFamily="50" charset="0"/>
                          <a:ea typeface="+mn-ea"/>
                          <a:cs typeface="+mn-cs"/>
                        </a:rPr>
                        <a:t> </a:t>
                      </a:r>
                    </a:p>
                    <a:p>
                      <a:pPr algn="ctr"/>
                      <a:r>
                        <a:rPr lang="en-GB" sz="800" kern="1200" dirty="0">
                          <a:solidFill>
                            <a:schemeClr val="tx1"/>
                          </a:solidFill>
                          <a:effectLst/>
                          <a:latin typeface="Sassoon Primary" pitchFamily="50" charset="0"/>
                          <a:ea typeface="+mn-ea"/>
                          <a:cs typeface="+mn-cs"/>
                        </a:rPr>
                        <a:t>To name and identify a range of different materials and to know how they are used in familiar environments.</a:t>
                      </a:r>
                    </a:p>
                    <a:p>
                      <a:pPr algn="ctr"/>
                      <a:r>
                        <a:rPr lang="en-GB" sz="800" kern="1200" dirty="0">
                          <a:solidFill>
                            <a:schemeClr val="tx1"/>
                          </a:solidFill>
                          <a:effectLst/>
                          <a:latin typeface="Sassoon Primary" pitchFamily="50" charset="0"/>
                          <a:ea typeface="+mn-ea"/>
                          <a:cs typeface="+mn-cs"/>
                        </a:rPr>
                        <a:t> </a:t>
                      </a:r>
                      <a:r>
                        <a:rPr lang="en-GB" sz="800" b="1" kern="1200" dirty="0">
                          <a:solidFill>
                            <a:schemeClr val="tx1"/>
                          </a:solidFill>
                          <a:effectLst/>
                          <a:latin typeface="Sassoon Primary" pitchFamily="50" charset="0"/>
                          <a:ea typeface="+mn-ea"/>
                          <a:cs typeface="+mn-cs"/>
                        </a:rPr>
                        <a:t>(Su1/2)</a:t>
                      </a:r>
                      <a:r>
                        <a:rPr lang="en-GB" sz="800" kern="1200" dirty="0">
                          <a:solidFill>
                            <a:schemeClr val="tx1"/>
                          </a:solidFill>
                          <a:effectLst/>
                          <a:latin typeface="Sassoon Primary" pitchFamily="50" charset="0"/>
                          <a:ea typeface="+mn-ea"/>
                          <a:cs typeface="+mn-cs"/>
                        </a:rPr>
                        <a:t> </a:t>
                      </a:r>
                      <a:endParaRPr lang="en-GB" sz="8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849451" y="6313055"/>
            <a:ext cx="11011116"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42965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EA&amp;D Curriculum</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001181815"/>
              </p:ext>
            </p:extLst>
          </p:nvPr>
        </p:nvGraphicFramePr>
        <p:xfrm>
          <a:off x="272603" y="1690532"/>
          <a:ext cx="11646794" cy="4381289"/>
        </p:xfrm>
        <a:graphic>
          <a:graphicData uri="http://schemas.openxmlformats.org/drawingml/2006/table">
            <a:tbl>
              <a:tblPr firstRow="1" firstCol="1" bandRow="1">
                <a:tableStyleId>{5940675A-B579-460E-94D1-54222C63F5DA}</a:tableStyleId>
              </a:tblPr>
              <a:tblGrid>
                <a:gridCol w="616397">
                  <a:extLst>
                    <a:ext uri="{9D8B030D-6E8A-4147-A177-3AD203B41FA5}">
                      <a16:colId xmlns:a16="http://schemas.microsoft.com/office/drawing/2014/main" val="256773566"/>
                    </a:ext>
                  </a:extLst>
                </a:gridCol>
                <a:gridCol w="1324735">
                  <a:extLst>
                    <a:ext uri="{9D8B030D-6E8A-4147-A177-3AD203B41FA5}">
                      <a16:colId xmlns:a16="http://schemas.microsoft.com/office/drawing/2014/main" val="1442444916"/>
                    </a:ext>
                  </a:extLst>
                </a:gridCol>
                <a:gridCol w="1941133">
                  <a:extLst>
                    <a:ext uri="{9D8B030D-6E8A-4147-A177-3AD203B41FA5}">
                      <a16:colId xmlns:a16="http://schemas.microsoft.com/office/drawing/2014/main" val="2454906182"/>
                    </a:ext>
                  </a:extLst>
                </a:gridCol>
                <a:gridCol w="1941132">
                  <a:extLst>
                    <a:ext uri="{9D8B030D-6E8A-4147-A177-3AD203B41FA5}">
                      <a16:colId xmlns:a16="http://schemas.microsoft.com/office/drawing/2014/main" val="280345346"/>
                    </a:ext>
                  </a:extLst>
                </a:gridCol>
                <a:gridCol w="1941132">
                  <a:extLst>
                    <a:ext uri="{9D8B030D-6E8A-4147-A177-3AD203B41FA5}">
                      <a16:colId xmlns:a16="http://schemas.microsoft.com/office/drawing/2014/main" val="2077225380"/>
                    </a:ext>
                  </a:extLst>
                </a:gridCol>
                <a:gridCol w="1941133">
                  <a:extLst>
                    <a:ext uri="{9D8B030D-6E8A-4147-A177-3AD203B41FA5}">
                      <a16:colId xmlns:a16="http://schemas.microsoft.com/office/drawing/2014/main" val="545003004"/>
                    </a:ext>
                  </a:extLst>
                </a:gridCol>
                <a:gridCol w="1941132">
                  <a:extLst>
                    <a:ext uri="{9D8B030D-6E8A-4147-A177-3AD203B41FA5}">
                      <a16:colId xmlns:a16="http://schemas.microsoft.com/office/drawing/2014/main" val="3560038694"/>
                    </a:ext>
                  </a:extLst>
                </a:gridCol>
              </a:tblGrid>
              <a:tr h="756335">
                <a:tc gridSpan="7">
                  <a:txBody>
                    <a:bodyPr/>
                    <a:lstStyle/>
                    <a:p>
                      <a:pPr>
                        <a:lnSpc>
                          <a:spcPct val="107000"/>
                        </a:lnSpc>
                        <a:spcAft>
                          <a:spcPts val="0"/>
                        </a:spcAft>
                      </a:pPr>
                      <a:r>
                        <a:rPr lang="en-US" sz="1000" dirty="0">
                          <a:latin typeface="Sassoon Primary" pitchFamily="50" charset="0"/>
                        </a:rPr>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3153987"/>
                  </a:ext>
                </a:extLst>
              </a:tr>
              <a:tr h="284154">
                <a:tc gridSpan="7">
                  <a:txBody>
                    <a:bodyPr/>
                    <a:lstStyle/>
                    <a:p>
                      <a:pPr algn="ctr">
                        <a:lnSpc>
                          <a:spcPct val="107000"/>
                        </a:lnSpc>
                        <a:spcAft>
                          <a:spcPts val="0"/>
                        </a:spcAft>
                      </a:pPr>
                      <a:r>
                        <a:rPr lang="en-US" sz="1400" dirty="0" err="1">
                          <a:solidFill>
                            <a:schemeClr val="bg1"/>
                          </a:solidFill>
                          <a:effectLst/>
                          <a:latin typeface="Sassoon Primary" pitchFamily="50" charset="0"/>
                          <a:cs typeface="Times New Roman" panose="02020603050405020304" pitchFamily="18" charset="0"/>
                        </a:rPr>
                        <a:t>Ea</a:t>
                      </a:r>
                      <a:r>
                        <a:rPr lang="en-GB" sz="1400" dirty="0">
                          <a:solidFill>
                            <a:schemeClr val="bg1"/>
                          </a:solidFill>
                          <a:effectLst/>
                          <a:latin typeface="Sassoon Primary" pitchFamily="50" charset="0"/>
                          <a:cs typeface="Times New Roman" panose="02020603050405020304" pitchFamily="18" charset="0"/>
                        </a:rPr>
                        <a:t>rly Learning Goal</a:t>
                      </a:r>
                    </a:p>
                  </a:txBody>
                  <a:tcPr marL="61032" marR="61032" marT="0" marB="0">
                    <a:solidFill>
                      <a:schemeClr val="bg2">
                        <a:lumMod val="5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97914279"/>
                  </a:ext>
                </a:extLst>
              </a:tr>
              <a:tr h="1080000">
                <a:tc gridSpan="4">
                  <a:txBody>
                    <a:bodyPr/>
                    <a:lstStyle/>
                    <a:p>
                      <a:r>
                        <a:rPr lang="en-US" sz="1000" dirty="0">
                          <a:latin typeface="Sassoon Primary" pitchFamily="50" charset="0"/>
                        </a:rPr>
                        <a:t>ELG: Creating with Materials </a:t>
                      </a:r>
                    </a:p>
                    <a:p>
                      <a:r>
                        <a:rPr lang="en-US" sz="1000" dirty="0">
                          <a:latin typeface="Sassoon Primary" pitchFamily="50" charset="0"/>
                        </a:rPr>
                        <a:t>Children at the expected level of development will: </a:t>
                      </a:r>
                    </a:p>
                    <a:p>
                      <a:r>
                        <a:rPr lang="en-US" sz="1000" dirty="0">
                          <a:latin typeface="Sassoon Primary" pitchFamily="50" charset="0"/>
                        </a:rPr>
                        <a:t>• Safely use and explore a variety of materials, tools and techniques, experimenting with </a:t>
                      </a:r>
                      <a:r>
                        <a:rPr lang="en-US" sz="1000" dirty="0" err="1">
                          <a:latin typeface="Sassoon Primary" pitchFamily="50" charset="0"/>
                        </a:rPr>
                        <a:t>colour</a:t>
                      </a:r>
                      <a:r>
                        <a:rPr lang="en-US" sz="1000" dirty="0">
                          <a:latin typeface="Sassoon Primary" pitchFamily="50" charset="0"/>
                        </a:rPr>
                        <a:t>, design, texture, form and function. </a:t>
                      </a:r>
                    </a:p>
                    <a:p>
                      <a:r>
                        <a:rPr lang="en-US" sz="1000" dirty="0">
                          <a:latin typeface="Sassoon Primary" pitchFamily="50" charset="0"/>
                        </a:rPr>
                        <a:t>• Share their creations, explaining the process they have used.</a:t>
                      </a:r>
                    </a:p>
                    <a:p>
                      <a:r>
                        <a:rPr lang="en-US" sz="1000" dirty="0">
                          <a:latin typeface="Sassoon Primary" pitchFamily="50" charset="0"/>
                        </a:rPr>
                        <a:t>• Make use of props and materials when role playing characters in narratives and stories.</a:t>
                      </a:r>
                      <a:endParaRPr lang="en-GB" sz="1000" dirty="0">
                        <a:effectLst/>
                        <a:latin typeface="Sassoon Primary" pitchFamily="50" charset="0"/>
                      </a:endParaRPr>
                    </a:p>
                  </a:txBody>
                  <a:tcPr marL="61032" marR="61032" marT="0" marB="0"/>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r>
                        <a:rPr lang="en-US" sz="1000" dirty="0">
                          <a:latin typeface="Sassoon Primary" pitchFamily="50" charset="0"/>
                        </a:rPr>
                        <a:t>ELG: Being Imaginative and Expressive </a:t>
                      </a:r>
                    </a:p>
                    <a:p>
                      <a:r>
                        <a:rPr lang="en-US" sz="1000" dirty="0">
                          <a:latin typeface="Sassoon Primary" pitchFamily="50" charset="0"/>
                        </a:rPr>
                        <a:t>Children at the expected level of development will: </a:t>
                      </a:r>
                    </a:p>
                    <a:p>
                      <a:r>
                        <a:rPr lang="en-US" sz="1000" dirty="0">
                          <a:latin typeface="Sassoon Primary" pitchFamily="50" charset="0"/>
                        </a:rPr>
                        <a:t>• Invent, adapt and recount narratives and stories with peers and their teacher. </a:t>
                      </a:r>
                    </a:p>
                    <a:p>
                      <a:r>
                        <a:rPr lang="en-US" sz="1000" dirty="0">
                          <a:latin typeface="Sassoon Primary" pitchFamily="50" charset="0"/>
                        </a:rPr>
                        <a:t>• Sing a range of well-known nursery rhymes and songs. </a:t>
                      </a:r>
                    </a:p>
                    <a:p>
                      <a:r>
                        <a:rPr lang="en-US" sz="1000" dirty="0">
                          <a:latin typeface="Sassoon Primary" pitchFamily="50" charset="0"/>
                        </a:rPr>
                        <a:t>• Perform songs, rhymes, poems and stories with others, and – when appropriate – try to move in time with music.</a:t>
                      </a:r>
                      <a:endParaRPr lang="en-GB" sz="1000" dirty="0">
                        <a:effectLst/>
                        <a:latin typeface="Sassoon Primary" pitchFamily="50" charset="0"/>
                      </a:endParaRPr>
                    </a:p>
                  </a:txBody>
                  <a:tcPr marL="61032" marR="61032"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71957436"/>
                  </a:ext>
                </a:extLst>
              </a:tr>
              <a:tr h="216000">
                <a:tc gridSpan="7">
                  <a:txBody>
                    <a:bodyPr/>
                    <a:lstStyle/>
                    <a:p>
                      <a:pPr algn="ctr"/>
                      <a:r>
                        <a:rPr lang="en-US" sz="1100" dirty="0">
                          <a:effectLst/>
                          <a:latin typeface="Sassoon Primary" pitchFamily="50" charset="0"/>
                        </a:rPr>
                        <a:t>Key Vocabulary (Art, Design and Technology, Music)</a:t>
                      </a:r>
                      <a:endParaRPr lang="en-GB" sz="1100" dirty="0">
                        <a:effectLst/>
                        <a:latin typeface="Sassoon Primary" pitchFamily="50" charset="0"/>
                      </a:endParaRPr>
                    </a:p>
                  </a:txBody>
                  <a:tcPr marL="61032" marR="61032" marT="0" marB="0">
                    <a:solidFill>
                      <a:schemeClr val="bg2">
                        <a:lumMod val="7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100" dirty="0">
                        <a:effectLst/>
                        <a:latin typeface="Sassoon Primary" pitchFamily="50" charset="0"/>
                      </a:endParaRPr>
                    </a:p>
                  </a:txBody>
                  <a:tcPr marL="61032" marR="61032"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76672206"/>
                  </a:ext>
                </a:extLst>
              </a:tr>
              <a:tr h="216000">
                <a:tc>
                  <a:txBody>
                    <a:bodyPr/>
                    <a:lstStyle/>
                    <a:p>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Autumn 1</a:t>
                      </a:r>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Autumn 2</a:t>
                      </a:r>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Spring 1</a:t>
                      </a:r>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Spring 2</a:t>
                      </a:r>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Summer 1</a:t>
                      </a:r>
                      <a:endParaRPr lang="en-GB" sz="1100" dirty="0">
                        <a:effectLst/>
                        <a:latin typeface="Sassoon Primary" pitchFamily="50" charset="0"/>
                      </a:endParaRPr>
                    </a:p>
                  </a:txBody>
                  <a:tcPr marL="61032" marR="61032" marT="0" marB="0"/>
                </a:tc>
                <a:tc>
                  <a:txBody>
                    <a:bodyPr/>
                    <a:lstStyle/>
                    <a:p>
                      <a:r>
                        <a:rPr lang="en-US" sz="1100" dirty="0">
                          <a:effectLst/>
                          <a:latin typeface="Sassoon Primary" pitchFamily="50" charset="0"/>
                        </a:rPr>
                        <a:t>Summer 2</a:t>
                      </a:r>
                      <a:endParaRPr lang="en-GB" sz="1100" dirty="0">
                        <a:effectLst/>
                        <a:latin typeface="Sassoon Primary" pitchFamily="50" charset="0"/>
                      </a:endParaRPr>
                    </a:p>
                  </a:txBody>
                  <a:tcPr marL="61032" marR="61032" marT="0" marB="0"/>
                </a:tc>
                <a:extLst>
                  <a:ext uri="{0D108BD9-81ED-4DB2-BD59-A6C34878D82A}">
                    <a16:rowId xmlns:a16="http://schemas.microsoft.com/office/drawing/2014/main" val="3076729918"/>
                  </a:ext>
                </a:extLst>
              </a:tr>
              <a:tr h="216000">
                <a:tc>
                  <a:txBody>
                    <a:bodyPr/>
                    <a:lstStyle/>
                    <a:p>
                      <a:r>
                        <a:rPr lang="en-US" sz="1100" dirty="0">
                          <a:effectLst/>
                          <a:latin typeface="Sassoon Primary" pitchFamily="50" charset="0"/>
                        </a:rPr>
                        <a:t>Tier 1</a:t>
                      </a:r>
                      <a:endParaRPr lang="en-GB" sz="11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paint, draw, D: cut, stick, fix M: music, loud, quiet, sing</a:t>
                      </a:r>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1935943380"/>
                  </a:ext>
                </a:extLst>
              </a:tr>
              <a:tr h="216000">
                <a:tc>
                  <a:txBody>
                    <a:bodyPr/>
                    <a:lstStyle/>
                    <a:p>
                      <a:r>
                        <a:rPr lang="en-US" sz="1100" dirty="0">
                          <a:effectLst/>
                          <a:latin typeface="Sassoon Primary" pitchFamily="50" charset="0"/>
                        </a:rPr>
                        <a:t>Tier 2</a:t>
                      </a:r>
                      <a:endParaRPr lang="en-GB" sz="1100" dirty="0">
                        <a:effectLst/>
                        <a:latin typeface="Sassoon Primary" pitchFamily="50" charset="0"/>
                      </a:endParaRPr>
                    </a:p>
                  </a:txBody>
                  <a:tcPr marL="61032" marR="61032" marT="0" marB="0"/>
                </a:tc>
                <a:tc>
                  <a:txBody>
                    <a:bodyPr/>
                    <a:lstStyle/>
                    <a:p>
                      <a:r>
                        <a:rPr lang="en-US" sz="1000" dirty="0">
                          <a:latin typeface="Sassoon Primary" pitchFamily="50" charset="0"/>
                        </a:rPr>
                        <a:t>A: print, mix, doodle, sketch, create D: glue, plan, create M: dance, beat, noisy, slow, fast</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print, mix, doodle, sketch, create D: glue, plan, create M: dance, beat, noisy, slow, fast</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print, mix, doodle, sketch, create D: glue, plan, create M: dance, beat, noisy, slow, fast </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print, mix, </a:t>
                      </a:r>
                      <a:r>
                        <a:rPr lang="en-US" sz="1000" dirty="0" err="1">
                          <a:latin typeface="Sassoon Primary" pitchFamily="50" charset="0"/>
                        </a:rPr>
                        <a:t>colour</a:t>
                      </a:r>
                      <a:r>
                        <a:rPr lang="en-US" sz="1000" dirty="0">
                          <a:latin typeface="Sassoon Primary" pitchFamily="50" charset="0"/>
                        </a:rPr>
                        <a:t>, effect, doodle, sketch, create, sculpt D: glue, plan, change, decorate, create M: dance, beat, noisy, slow, fast, story tell, imagine, create </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print, mix, </a:t>
                      </a:r>
                      <a:r>
                        <a:rPr lang="en-US" sz="1000" dirty="0" err="1">
                          <a:latin typeface="Sassoon Primary" pitchFamily="50" charset="0"/>
                        </a:rPr>
                        <a:t>colour</a:t>
                      </a:r>
                      <a:r>
                        <a:rPr lang="en-US" sz="1000" dirty="0">
                          <a:latin typeface="Sassoon Primary" pitchFamily="50" charset="0"/>
                        </a:rPr>
                        <a:t>, effect, doodle, sketch, create, sculpt D: glue, plan, change, decorate, create M: dance, beat, noisy, slow, fast, story tell, imagine, create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print, mix, </a:t>
                      </a:r>
                      <a:r>
                        <a:rPr lang="en-US" sz="1000" dirty="0" err="1">
                          <a:latin typeface="Sassoon Primary" pitchFamily="50" charset="0"/>
                        </a:rPr>
                        <a:t>colour</a:t>
                      </a:r>
                      <a:r>
                        <a:rPr lang="en-US" sz="1000" dirty="0">
                          <a:latin typeface="Sassoon Primary" pitchFamily="50" charset="0"/>
                        </a:rPr>
                        <a:t>, effect, doodle, sketch, create, sculpt D: glue, plan, change, decorate, create M: dance, beat, noisy, slow, fast, story tell, imagine, create</a:t>
                      </a:r>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1808694539"/>
                  </a:ext>
                </a:extLst>
              </a:tr>
              <a:tr h="0">
                <a:tc>
                  <a:txBody>
                    <a:bodyPr/>
                    <a:lstStyle/>
                    <a:p>
                      <a:r>
                        <a:rPr lang="en-US" sz="1100" dirty="0">
                          <a:effectLst/>
                          <a:latin typeface="Sassoon Primary" pitchFamily="50" charset="0"/>
                        </a:rPr>
                        <a:t>Tier 3</a:t>
                      </a:r>
                      <a:endParaRPr lang="en-GB" sz="1100" dirty="0">
                        <a:effectLst/>
                        <a:latin typeface="Sassoon Primary" pitchFamily="50" charset="0"/>
                      </a:endParaRPr>
                    </a:p>
                  </a:txBody>
                  <a:tcPr marL="61032" marR="61032" marT="0" marB="0"/>
                </a:tc>
                <a:tc>
                  <a:txBody>
                    <a:bodyPr/>
                    <a:lstStyle/>
                    <a:p>
                      <a:r>
                        <a:rPr lang="en-US" sz="1000" dirty="0">
                          <a:latin typeface="Sassoon Primary" pitchFamily="50" charset="0"/>
                        </a:rPr>
                        <a:t>A: shade, hue D: design, solve M: rhythm, pitch, pace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shade, hue D: design, solve M: rhythm, pitch, pace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shade, hue D: design, solve M: rhythm, pitch, pace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shade, hue, collage, embellish, mural D: design, adapt, embellish, functional, invent, solve M: rhythm, pitch, pace, pulse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shade, hue, collage, embellish, mural D: design, adapt, embellish, functional, invent, solve M: rhythm, pitch, pace, pulse</a:t>
                      </a:r>
                      <a:endParaRPr lang="en-GB" sz="1000" dirty="0">
                        <a:effectLst/>
                        <a:latin typeface="Sassoon Primary" pitchFamily="50" charset="0"/>
                      </a:endParaRPr>
                    </a:p>
                  </a:txBody>
                  <a:tcPr marL="61032" marR="61032" marT="0" marB="0"/>
                </a:tc>
                <a:tc>
                  <a:txBody>
                    <a:bodyPr/>
                    <a:lstStyle/>
                    <a:p>
                      <a:r>
                        <a:rPr lang="en-US" sz="1000" dirty="0">
                          <a:latin typeface="Sassoon Primary" pitchFamily="50" charset="0"/>
                        </a:rPr>
                        <a:t>A: shade, hue, collage, embellish, mural D: design, adapt, embellish, functional, invent, solve M: rhythm, pitch, pace, pulse</a:t>
                      </a:r>
                      <a:endParaRPr lang="en-GB" sz="1000" dirty="0">
                        <a:effectLst/>
                        <a:latin typeface="Sassoon Primary" pitchFamily="50" charset="0"/>
                      </a:endParaRPr>
                    </a:p>
                  </a:txBody>
                  <a:tcPr marL="61032" marR="61032" marT="0" marB="0"/>
                </a:tc>
                <a:extLst>
                  <a:ext uri="{0D108BD9-81ED-4DB2-BD59-A6C34878D82A}">
                    <a16:rowId xmlns:a16="http://schemas.microsoft.com/office/drawing/2014/main" val="1083715469"/>
                  </a:ext>
                </a:extLst>
              </a:tr>
            </a:tbl>
          </a:graphicData>
        </a:graphic>
      </p:graphicFrame>
      <p:pic>
        <p:nvPicPr>
          <p:cNvPr id="7" name="Picture 6"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937DE2F3-E1ED-419C-BB80-FB94541AC72A}"/>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708369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EA&amp;D</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195645020"/>
              </p:ext>
            </p:extLst>
          </p:nvPr>
        </p:nvGraphicFramePr>
        <p:xfrm>
          <a:off x="124287" y="1607371"/>
          <a:ext cx="11940463" cy="4689447"/>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211422">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2446469">
                <a:tc rowSpan="2">
                  <a:txBody>
                    <a:bodyPr/>
                    <a:lstStyle/>
                    <a:p>
                      <a:pPr marL="71755" marR="71755" algn="ctr">
                        <a:lnSpc>
                          <a:spcPct val="107000"/>
                        </a:lnSpc>
                        <a:spcAft>
                          <a:spcPts val="0"/>
                        </a:spcAft>
                      </a:pPr>
                      <a:r>
                        <a:rPr lang="en-US" sz="1400" dirty="0">
                          <a:effectLst/>
                          <a:latin typeface="Sassoon Primary" pitchFamily="50" charset="0"/>
                        </a:rPr>
                        <a:t>Nursery</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Listening to and join in with Nursery rhymes and use musical instruments to tap out a rhythm.</a:t>
                      </a: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(Au1)</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learn about art and music of Africa for Black History Month. </a:t>
                      </a: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fontAlgn="base">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Uses various construction materials.</a:t>
                      </a:r>
                      <a:r>
                        <a:rPr lang="en-GB" sz="650" b="1" dirty="0">
                          <a:effectLst/>
                          <a:latin typeface="Sassoon Primary" pitchFamily="50" charset="0"/>
                          <a:ea typeface="Times New Roman" panose="02020603050405020304" pitchFamily="18" charset="0"/>
                          <a:cs typeface="Arial" panose="020B0604020202020204" pitchFamily="34" charset="0"/>
                        </a:rPr>
                        <a:t> (Au1)</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Sing familiar Nursery Rhymes.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different colours and materials to make Rangoli Patterns.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salt dough Diva’s.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Christmas cards and decorations for friends and family using a range of media.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patterns with paint and different objects, exploring what happens when you mix colours. </a:t>
                      </a:r>
                      <a:r>
                        <a:rPr lang="en-GB" sz="650" b="1" dirty="0">
                          <a:effectLst/>
                          <a:latin typeface="Sassoon Primary" pitchFamily="50" charset="0"/>
                          <a:ea typeface="Calibri" panose="020F0502020204030204" pitchFamily="34" charset="0"/>
                          <a:cs typeface="Arial" panose="020B0604020202020204" pitchFamily="34" charset="0"/>
                        </a:rPr>
                        <a:t>(Au2)</a:t>
                      </a:r>
                      <a:r>
                        <a:rPr lang="en-GB" sz="650" dirty="0">
                          <a:effectLst/>
                          <a:latin typeface="Sassoon Primary" pitchFamily="50" charset="0"/>
                          <a:ea typeface="Calibri" panose="020F0502020204030204" pitchFamily="34" charset="0"/>
                          <a:cs typeface="Arial" panose="020B0604020202020204" pitchFamily="34" charset="0"/>
                        </a:rPr>
                        <a:t>.</a:t>
                      </a:r>
                      <a:r>
                        <a:rPr lang="en-GB" sz="650" dirty="0">
                          <a:solidFill>
                            <a:srgbClr val="000000"/>
                          </a:solidFill>
                          <a:effectLst/>
                          <a:latin typeface="Sassoon Primary" pitchFamily="50" charset="0"/>
                          <a:ea typeface="Calibri" panose="020F0502020204030204" pitchFamily="34" charset="0"/>
                          <a:cs typeface="Calibri" panose="020F050202020403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solidFill>
                            <a:srgbClr val="000000"/>
                          </a:solidFill>
                          <a:effectLst/>
                          <a:latin typeface="Sassoon Primary" pitchFamily="50" charset="0"/>
                          <a:ea typeface="Calibri" panose="020F0502020204030204" pitchFamily="34" charset="0"/>
                          <a:cs typeface="Calibri" panose="020F050202020403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solidFill>
                            <a:srgbClr val="000000"/>
                          </a:solidFill>
                          <a:effectLst/>
                          <a:latin typeface="Sassoon Primary" pitchFamily="50" charset="0"/>
                          <a:ea typeface="Calibri" panose="020F0502020204030204" pitchFamily="34" charset="0"/>
                          <a:cs typeface="Arial" panose="020B0604020202020204" pitchFamily="34" charset="0"/>
                        </a:rPr>
                        <a:t>Joins construction pieces together to build and balance.</a:t>
                      </a:r>
                      <a:r>
                        <a:rPr lang="en-GB" sz="650" b="1" dirty="0">
                          <a:effectLst/>
                          <a:latin typeface="Sassoon Primary" pitchFamily="50" charset="0"/>
                          <a:ea typeface="Calibri" panose="020F0502020204030204" pitchFamily="34" charset="0"/>
                          <a:cs typeface="Arial" panose="020B0604020202020204" pitchFamily="34" charset="0"/>
                        </a:rPr>
                        <a:t> (Au2)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use scissors effectively.</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begin to act out different scenarios using props to enhance imaginative play.</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(Sp1)</a:t>
                      </a: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Sing familiar songs or make up own songs.</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solidFill>
                            <a:srgbClr val="000000"/>
                          </a:solidFill>
                          <a:effectLst/>
                          <a:latin typeface="Sassoon Primary" pitchFamily="50" charset="0"/>
                          <a:ea typeface="Calibri" panose="020F0502020204030204" pitchFamily="34" charset="0"/>
                          <a:cs typeface="Arial" panose="020B0604020202020204" pitchFamily="34" charset="0"/>
                        </a:rPr>
                        <a:t>Beginning to construct, stacking blocks vertically and horizontally, making enclosures and creating spaces.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play instruments with increasing control.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a:effectLst/>
                          <a:latin typeface="Sassoon Primary" pitchFamily="50" charset="0"/>
                          <a:ea typeface="Calibri" panose="020F0502020204030204" pitchFamily="34" charset="0"/>
                          <a:cs typeface="Arial" panose="020B0604020202020204" pitchFamily="34" charset="0"/>
                        </a:rPr>
                        <a:t>(Sp1)</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learn about different textures and talk about them. </a:t>
                      </a:r>
                      <a:r>
                        <a:rPr lang="en-GB" sz="650" b="1">
                          <a:effectLst/>
                          <a:latin typeface="Sassoon Primary" pitchFamily="50" charset="0"/>
                          <a:ea typeface="Calibri" panose="020F0502020204030204" pitchFamily="34" charset="0"/>
                          <a:cs typeface="Arial" panose="020B0604020202020204" pitchFamily="34" charset="0"/>
                        </a:rPr>
                        <a:t>(Sp2)</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Feely bag activities with different objects for children to feel and describe.</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(Sp2)</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To engage in role play by making stick puppets of different story characters. </a:t>
                      </a:r>
                      <a:r>
                        <a:rPr lang="en-GB" sz="650" b="1">
                          <a:effectLst/>
                          <a:latin typeface="Sassoon Primary" pitchFamily="50" charset="0"/>
                          <a:ea typeface="Calibri" panose="020F0502020204030204" pitchFamily="34" charset="0"/>
                          <a:cs typeface="Arial" panose="020B0604020202020204" pitchFamily="34" charset="0"/>
                        </a:rPr>
                        <a:t>(Sp2)</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Sing familiar Nursery Rhymes.</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r>
                        <a:rPr lang="en-GB" sz="650" b="1">
                          <a:effectLst/>
                          <a:latin typeface="Sassoon Primary" pitchFamily="50" charset="0"/>
                          <a:ea typeface="Calibri" panose="020F0502020204030204" pitchFamily="34" charset="0"/>
                          <a:cs typeface="Arial" panose="020B0604020202020204" pitchFamily="34" charset="0"/>
                        </a:rPr>
                        <a:t>(Sp2)</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a:effectLst/>
                          <a:latin typeface="Sassoon Primary" pitchFamily="50" charset="0"/>
                          <a:ea typeface="Calibri" panose="020F0502020204030204" pitchFamily="34" charset="0"/>
                          <a:cs typeface="Arial" panose="020B0604020202020204" pitchFamily="34" charset="0"/>
                        </a:rPr>
                        <a:t> </a:t>
                      </a:r>
                      <a:endParaRPr lang="en-GB" sz="650">
                        <a:effectLst/>
                        <a:latin typeface="Calibri" panose="020F0502020204030204" pitchFamily="34" charset="0"/>
                        <a:ea typeface="Calibri" panose="020F0502020204030204" pitchFamily="34" charset="0"/>
                        <a:cs typeface="Times New Roman" panose="02020603050405020304" pitchFamily="18" charset="0"/>
                      </a:endParaRPr>
                    </a:p>
                    <a:p>
                      <a:pPr algn="ctr" fontAlgn="base">
                        <a:spcAft>
                          <a:spcPts val="0"/>
                        </a:spcAft>
                      </a:pPr>
                      <a:r>
                        <a:rPr lang="en-GB" sz="650">
                          <a:solidFill>
                            <a:srgbClr val="000000"/>
                          </a:solidFill>
                          <a:effectLst/>
                          <a:latin typeface="Sassoon Primary" pitchFamily="50" charset="0"/>
                          <a:ea typeface="Times New Roman" panose="02020603050405020304" pitchFamily="18" charset="0"/>
                          <a:cs typeface="Arial" panose="020B0604020202020204" pitchFamily="34" charset="0"/>
                        </a:rPr>
                        <a:t>Realises tools can be used for a purpose. </a:t>
                      </a:r>
                      <a:r>
                        <a:rPr lang="en-GB" sz="650" b="1">
                          <a:effectLst/>
                          <a:latin typeface="Sassoon Primary" pitchFamily="50" charset="0"/>
                          <a:ea typeface="Times New Roman" panose="02020603050405020304" pitchFamily="18" charset="0"/>
                          <a:cs typeface="Arial" panose="020B0604020202020204" pitchFamily="34" charset="0"/>
                        </a:rPr>
                        <a:t>(Sp2)</a:t>
                      </a:r>
                      <a:endParaRPr lang="en-GB" sz="65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a:effectLst/>
                          <a:latin typeface="Sassoon Primary" pitchFamily="50" charset="0"/>
                          <a:ea typeface="Times New Roman" panose="02020603050405020304" pitchFamily="18" charset="0"/>
                          <a:cs typeface="Arial" panose="020B0604020202020204" pitchFamily="34" charset="0"/>
                        </a:rPr>
                        <a:t> </a:t>
                      </a:r>
                      <a:endParaRPr lang="en-GB" sz="65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a:effectLst/>
                          <a:latin typeface="Sassoon Primary" pitchFamily="50" charset="0"/>
                          <a:ea typeface="Times New Roman" panose="02020603050405020304" pitchFamily="18" charset="0"/>
                          <a:cs typeface="Arial" panose="020B0604020202020204" pitchFamily="34" charset="0"/>
                        </a:rPr>
                        <a:t> </a:t>
                      </a:r>
                      <a:endParaRPr lang="en-GB" sz="65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a:effectLst/>
                          <a:latin typeface="Sassoon Primary" pitchFamily="50" charset="0"/>
                          <a:ea typeface="Times New Roman" panose="02020603050405020304" pitchFamily="18" charset="0"/>
                          <a:cs typeface="Arial" panose="020B0604020202020204" pitchFamily="34" charset="0"/>
                        </a:rPr>
                        <a:t>To create closed shapes with continuous lines which represent objects that can be spoken about or identified. </a:t>
                      </a:r>
                      <a:endParaRPr lang="en-GB" sz="65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b="1">
                          <a:effectLst/>
                          <a:latin typeface="Sassoon Primary" pitchFamily="50" charset="0"/>
                          <a:ea typeface="Times New Roman" panose="02020603050405020304" pitchFamily="18" charset="0"/>
                          <a:cs typeface="Arial" panose="020B0604020202020204" pitchFamily="34" charset="0"/>
                        </a:rPr>
                        <a:t>(Sp2)</a:t>
                      </a:r>
                      <a:endParaRPr lang="en-GB" sz="65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puppets and props to act out different traditional stories.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make masks for role play.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Sing familiar songs in the correct tone and changing melody if appropriate.</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fontAlgn="base">
                        <a:spcAft>
                          <a:spcPts val="0"/>
                        </a:spcAft>
                      </a:pPr>
                      <a:r>
                        <a:rPr lang="en-GB" sz="650" dirty="0">
                          <a:effectLst/>
                          <a:latin typeface="Sassoon Primary" pitchFamily="50" charset="0"/>
                          <a:ea typeface="Times New Roman" panose="02020603050405020304" pitchFamily="18" charset="0"/>
                          <a:cs typeface="Arial" panose="020B0604020202020204" pitchFamily="34" charset="0"/>
                        </a:rPr>
                        <a:t> </a:t>
                      </a: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Uses available resources to create props to support role-play.</a:t>
                      </a:r>
                      <a:r>
                        <a:rPr lang="en-GB" sz="650" dirty="0">
                          <a:solidFill>
                            <a:srgbClr val="000000"/>
                          </a:solidFill>
                          <a:effectLst/>
                          <a:latin typeface="Sassoon Primary" pitchFamily="50" charset="0"/>
                          <a:ea typeface="Times New Roman" panose="02020603050405020304" pitchFamily="18" charset="0"/>
                          <a:cs typeface="Times New Roman" panose="02020603050405020304" pitchFamily="18" charset="0"/>
                        </a:rPr>
                        <a:t>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b="1" dirty="0">
                          <a:effectLst/>
                          <a:latin typeface="Sassoon Primary" pitchFamily="50" charset="0"/>
                          <a:ea typeface="Times New Roman" panose="02020603050405020304" pitchFamily="18" charset="0"/>
                          <a:cs typeface="Arial" panose="020B0604020202020204" pitchFamily="34" charset="0"/>
                        </a:rPr>
                        <a:t>(Su1)</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available props to develop stories and make imaginative play more purposeful.</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fontAlgn="base">
                        <a:spcAft>
                          <a:spcPts val="0"/>
                        </a:spcAft>
                      </a:pPr>
                      <a:r>
                        <a:rPr lang="en-GB" sz="650" b="1" dirty="0">
                          <a:effectLst/>
                          <a:latin typeface="Sassoon Primary" pitchFamily="50" charset="0"/>
                          <a:ea typeface="Times New Roman" panose="02020603050405020304" pitchFamily="18" charset="0"/>
                          <a:cs typeface="Arial" panose="020B0604020202020204" pitchFamily="34" charset="0"/>
                        </a:rPr>
                        <a:t>(Su1)</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To show different emotions in pictures clearly.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b="1" dirty="0">
                          <a:solidFill>
                            <a:srgbClr val="000000"/>
                          </a:solidFill>
                          <a:effectLst/>
                          <a:latin typeface="Sassoon Primary" pitchFamily="50" charset="0"/>
                          <a:ea typeface="Times New Roman" panose="02020603050405020304" pitchFamily="18" charset="0"/>
                          <a:cs typeface="Arial" panose="020B0604020202020204" pitchFamily="34" charset="0"/>
                        </a:rPr>
                        <a:t>(Su1)</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b="1" dirty="0">
                          <a:solidFill>
                            <a:srgbClr val="000000"/>
                          </a:solidFill>
                          <a:effectLst/>
                          <a:latin typeface="Sassoon Primary" pitchFamily="50" charset="0"/>
                          <a:ea typeface="Times New Roman" panose="02020603050405020304" pitchFamily="18" charset="0"/>
                          <a:cs typeface="Arial" panose="020B0604020202020204" pitchFamily="34" charset="0"/>
                        </a:rPr>
                        <a:t>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spcAft>
                          <a:spcPts val="0"/>
                        </a:spcAft>
                      </a:pPr>
                      <a:r>
                        <a:rPr lang="en-GB" sz="650" dirty="0">
                          <a:solidFill>
                            <a:srgbClr val="000000"/>
                          </a:solidFill>
                          <a:effectLst/>
                          <a:latin typeface="Sassoon Primary" pitchFamily="50" charset="0"/>
                          <a:ea typeface="Times New Roman" panose="02020603050405020304" pitchFamily="18" charset="0"/>
                          <a:cs typeface="Arial" panose="020B0604020202020204" pitchFamily="34" charset="0"/>
                        </a:rPr>
                        <a:t>To draw with increasing control, representing features and detail clearly. </a:t>
                      </a:r>
                      <a:endParaRPr lang="en-GB" sz="6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Sing familiar Nursery Rhymes alongside playing instruments and follow the rhythm.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listen to music and create movements to the different beats.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construct with bricks and blocks to make an enclosure. </a:t>
                      </a:r>
                      <a:r>
                        <a:rPr lang="en-GB" sz="650" b="1" dirty="0">
                          <a:effectLst/>
                          <a:latin typeface="Sassoon Primary" pitchFamily="50" charset="0"/>
                          <a:ea typeface="Calibri" panose="020F0502020204030204" pitchFamily="34" charset="0"/>
                          <a:cs typeface="Arial" panose="020B0604020202020204" pitchFamily="34" charset="0"/>
                        </a:rPr>
                        <a:t>(Su2)</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Explore different materials freely, using them with a purpose.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19399">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different musical instruments make different sounds and to differentiate between the sounds, sharing thoughts and feelings about what they have heard.</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certain art types belong to different cultures. E.g. Africa.</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construct with a purpose and safely.</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(Au1)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how different colours and materials can be used to create things.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learn about art and crafts from different cultures e.g. Rangoli patterns and divas are from India and Christmas is celebrated by Christians all around the world. </a:t>
                      </a:r>
                      <a:r>
                        <a:rPr lang="en-GB" sz="650" b="1" dirty="0">
                          <a:effectLst/>
                          <a:latin typeface="Sassoon Primary" pitchFamily="50" charset="0"/>
                          <a:ea typeface="Calibri" panose="020F0502020204030204" pitchFamily="34" charset="0"/>
                          <a:cs typeface="Arial" panose="020B0604020202020204" pitchFamily="34" charset="0"/>
                        </a:rPr>
                        <a:t>(Au2)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how colours can be mixed to make a new colour.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their imagination to create different works of art.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construct with a purpose and safely.</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play instruments to express feelings and ideas.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about the different materials and what can be created with them.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use their knowledge of stories in acting them out with friends.</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Sing songs clearly using correct words that have been learned.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how to create recognisable representations of objects.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(Sp2)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how to use props appropriately for particular stories.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they can change their voices whilst singing or acting out stories to create a dramatic effect.</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construct with a purpose and safely.</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how to use available props to develop stories and make imaginative play more purposeful.</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(Su1)</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body movements can be changed depending on the rhythm to achieve a desired effect. </a:t>
                      </a:r>
                      <a:r>
                        <a:rPr lang="en-GB" sz="650" b="1" dirty="0">
                          <a:effectLst/>
                          <a:latin typeface="Sassoon Primary" pitchFamily="50" charset="0"/>
                          <a:ea typeface="Calibri" panose="020F0502020204030204" pitchFamily="34" charset="0"/>
                          <a:cs typeface="Arial" panose="020B0604020202020204" pitchFamily="34" charset="0"/>
                        </a:rPr>
                        <a:t>(Su2)</a:t>
                      </a: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know that different construction toys can be used to make new things that can be used in pretend play. </a:t>
                      </a: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dirty="0">
                          <a:effectLst/>
                          <a:latin typeface="Sassoon Primary" pitchFamily="50" charset="0"/>
                          <a:ea typeface="Calibri" panose="020F0502020204030204" pitchFamily="34" charset="0"/>
                          <a:cs typeface="Arial" panose="020B0604020202020204" pitchFamily="34" charset="0"/>
                        </a:rPr>
                        <a:t>To show confidence in choice of media when creating a model or picture. </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650" b="1" dirty="0">
                          <a:effectLst/>
                          <a:latin typeface="Sassoon Primary" pitchFamily="50" charset="0"/>
                          <a:ea typeface="Calibri" panose="020F0502020204030204" pitchFamily="34" charset="0"/>
                          <a:cs typeface="Arial" panose="020B0604020202020204" pitchFamily="34" charset="0"/>
                        </a:rPr>
                        <a:t>(Su2)</a:t>
                      </a:r>
                      <a:endParaRPr lang="en-GB" sz="6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849451" y="6313055"/>
            <a:ext cx="11011116"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626994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EAF7-BA54-4F22-B96A-1500FD7AD91B}"/>
              </a:ext>
            </a:extLst>
          </p:cNvPr>
          <p:cNvSpPr>
            <a:spLocks noGrp="1"/>
          </p:cNvSpPr>
          <p:nvPr>
            <p:ph type="title"/>
          </p:nvPr>
        </p:nvSpPr>
        <p:spPr>
          <a:xfrm>
            <a:off x="0" y="184150"/>
            <a:ext cx="12192000" cy="1325563"/>
          </a:xfrm>
        </p:spPr>
        <p:style>
          <a:lnRef idx="2">
            <a:schemeClr val="dk1">
              <a:shade val="50000"/>
            </a:schemeClr>
          </a:lnRef>
          <a:fillRef idx="1">
            <a:schemeClr val="dk1"/>
          </a:fillRef>
          <a:effectRef idx="0">
            <a:schemeClr val="dk1"/>
          </a:effectRef>
          <a:fontRef idx="minor">
            <a:schemeClr val="lt1"/>
          </a:fontRef>
        </p:style>
        <p:txBody>
          <a:bodyPr/>
          <a:lstStyle/>
          <a:p>
            <a:r>
              <a:rPr lang="en-US" dirty="0">
                <a:latin typeface="Sassoon Primary" pitchFamily="50" charset="0"/>
              </a:rPr>
              <a:t>Phoenix Infant and Nursery School </a:t>
            </a:r>
            <a:br>
              <a:rPr lang="en-US" dirty="0">
                <a:latin typeface="Sassoon Primary" pitchFamily="50" charset="0"/>
              </a:rPr>
            </a:br>
            <a:r>
              <a:rPr lang="en-US" dirty="0">
                <a:latin typeface="Sassoon Primary" pitchFamily="50" charset="0"/>
              </a:rPr>
              <a:t>EYFS Curriculum – EA&amp;D</a:t>
            </a:r>
            <a:endParaRPr lang="en-GB" dirty="0">
              <a:latin typeface="Sassoon Primary" pitchFamily="50" charset="0"/>
            </a:endParaRPr>
          </a:p>
        </p:txBody>
      </p:sp>
      <p:graphicFrame>
        <p:nvGraphicFramePr>
          <p:cNvPr id="8" name="Table 7">
            <a:extLst>
              <a:ext uri="{FF2B5EF4-FFF2-40B4-BE49-F238E27FC236}">
                <a16:creationId xmlns:a16="http://schemas.microsoft.com/office/drawing/2014/main" id="{FD290995-BF00-4DD6-801B-2BAC07D262B5}"/>
              </a:ext>
            </a:extLst>
          </p:cNvPr>
          <p:cNvGraphicFramePr>
            <a:graphicFrameLocks noGrp="1"/>
          </p:cNvGraphicFramePr>
          <p:nvPr>
            <p:extLst>
              <p:ext uri="{D42A27DB-BD31-4B8C-83A1-F6EECF244321}">
                <p14:modId xmlns:p14="http://schemas.microsoft.com/office/powerpoint/2010/main" val="3851247337"/>
              </p:ext>
            </p:extLst>
          </p:nvPr>
        </p:nvGraphicFramePr>
        <p:xfrm>
          <a:off x="124287" y="1607371"/>
          <a:ext cx="11940463" cy="3980434"/>
        </p:xfrm>
        <a:graphic>
          <a:graphicData uri="http://schemas.openxmlformats.org/drawingml/2006/table">
            <a:tbl>
              <a:tblPr firstRow="1" firstCol="1" bandRow="1">
                <a:tableStyleId>{5940675A-B579-460E-94D1-54222C63F5DA}</a:tableStyleId>
              </a:tblPr>
              <a:tblGrid>
                <a:gridCol w="323777">
                  <a:extLst>
                    <a:ext uri="{9D8B030D-6E8A-4147-A177-3AD203B41FA5}">
                      <a16:colId xmlns:a16="http://schemas.microsoft.com/office/drawing/2014/main" val="256773566"/>
                    </a:ext>
                  </a:extLst>
                </a:gridCol>
                <a:gridCol w="260822">
                  <a:extLst>
                    <a:ext uri="{9D8B030D-6E8A-4147-A177-3AD203B41FA5}">
                      <a16:colId xmlns:a16="http://schemas.microsoft.com/office/drawing/2014/main" val="3994023601"/>
                    </a:ext>
                  </a:extLst>
                </a:gridCol>
                <a:gridCol w="1892644">
                  <a:extLst>
                    <a:ext uri="{9D8B030D-6E8A-4147-A177-3AD203B41FA5}">
                      <a16:colId xmlns:a16="http://schemas.microsoft.com/office/drawing/2014/main" val="3202353491"/>
                    </a:ext>
                  </a:extLst>
                </a:gridCol>
                <a:gridCol w="1892644">
                  <a:extLst>
                    <a:ext uri="{9D8B030D-6E8A-4147-A177-3AD203B41FA5}">
                      <a16:colId xmlns:a16="http://schemas.microsoft.com/office/drawing/2014/main" val="2679544191"/>
                    </a:ext>
                  </a:extLst>
                </a:gridCol>
                <a:gridCol w="1892644">
                  <a:extLst>
                    <a:ext uri="{9D8B030D-6E8A-4147-A177-3AD203B41FA5}">
                      <a16:colId xmlns:a16="http://schemas.microsoft.com/office/drawing/2014/main" val="1771295200"/>
                    </a:ext>
                  </a:extLst>
                </a:gridCol>
                <a:gridCol w="1892644">
                  <a:extLst>
                    <a:ext uri="{9D8B030D-6E8A-4147-A177-3AD203B41FA5}">
                      <a16:colId xmlns:a16="http://schemas.microsoft.com/office/drawing/2014/main" val="2584178733"/>
                    </a:ext>
                  </a:extLst>
                </a:gridCol>
                <a:gridCol w="1892644">
                  <a:extLst>
                    <a:ext uri="{9D8B030D-6E8A-4147-A177-3AD203B41FA5}">
                      <a16:colId xmlns:a16="http://schemas.microsoft.com/office/drawing/2014/main" val="2679773637"/>
                    </a:ext>
                  </a:extLst>
                </a:gridCol>
                <a:gridCol w="1892644">
                  <a:extLst>
                    <a:ext uri="{9D8B030D-6E8A-4147-A177-3AD203B41FA5}">
                      <a16:colId xmlns:a16="http://schemas.microsoft.com/office/drawing/2014/main" val="3251273901"/>
                    </a:ext>
                  </a:extLst>
                </a:gridCol>
              </a:tblGrid>
              <a:tr h="148669">
                <a:tc gridSpan="2">
                  <a:txBody>
                    <a:bodyPr/>
                    <a:lstStyle/>
                    <a:p>
                      <a:pPr>
                        <a:lnSpc>
                          <a:spcPct val="107000"/>
                        </a:lnSpc>
                        <a:spcAft>
                          <a:spcPts val="0"/>
                        </a:spcAft>
                      </a:pPr>
                      <a:r>
                        <a:rPr lang="en-GB" sz="1000" dirty="0">
                          <a:effectLst/>
                        </a:rPr>
                        <a:t> </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1032" marR="61032" marT="0" marB="0"/>
                </a:tc>
                <a:tc hMerge="1">
                  <a:txBody>
                    <a:bodyPr/>
                    <a:lstStyle/>
                    <a:p>
                      <a:pPr algn="ctr">
                        <a:spcAft>
                          <a:spcPts val="0"/>
                        </a:spcAft>
                      </a:pP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1</a:t>
                      </a:r>
                      <a:endParaRPr lang="en-GB" sz="1400" dirty="0">
                        <a:effectLst/>
                        <a:latin typeface="Sassoon Primary" pitchFamily="50" charset="0"/>
                        <a:cs typeface="Times New Roman" panose="02020603050405020304" pitchFamily="18" charset="0"/>
                      </a:endParaRPr>
                    </a:p>
                  </a:txBody>
                  <a:tcPr marL="61032" marR="61032" marT="0" marB="0">
                    <a:solidFill>
                      <a:srgbClr val="FF0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Autumn 2</a:t>
                      </a:r>
                      <a:endParaRPr lang="en-GB" sz="1400" dirty="0">
                        <a:effectLst/>
                        <a:latin typeface="Sassoon Primary" pitchFamily="50" charset="0"/>
                        <a:cs typeface="Times New Roman" panose="02020603050405020304" pitchFamily="18" charset="0"/>
                      </a:endParaRPr>
                    </a:p>
                  </a:txBody>
                  <a:tcPr marL="61032" marR="61032" marT="0" marB="0">
                    <a:solidFill>
                      <a:srgbClr val="FFC00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1</a:t>
                      </a:r>
                      <a:endParaRPr lang="en-GB" sz="1400" dirty="0">
                        <a:effectLst/>
                        <a:latin typeface="Sassoon Primary" pitchFamily="50" charset="0"/>
                        <a:cs typeface="Times New Roman" panose="02020603050405020304" pitchFamily="18" charset="0"/>
                      </a:endParaRPr>
                    </a:p>
                  </a:txBody>
                  <a:tcPr marL="61032" marR="61032" marT="0" marB="0">
                    <a:solidFill>
                      <a:srgbClr val="92D05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Spring 2</a:t>
                      </a:r>
                      <a:endParaRPr lang="en-GB" sz="1400" dirty="0">
                        <a:effectLst/>
                        <a:latin typeface="Sassoon Primary" pitchFamily="50" charset="0"/>
                        <a:cs typeface="Times New Roman" panose="02020603050405020304" pitchFamily="18" charset="0"/>
                      </a:endParaRPr>
                    </a:p>
                  </a:txBody>
                  <a:tcPr marL="61032" marR="61032" marT="0" marB="0">
                    <a:solidFill>
                      <a:srgbClr val="00B0F0"/>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1</a:t>
                      </a:r>
                      <a:endParaRPr lang="en-GB" sz="1400" dirty="0">
                        <a:effectLst/>
                        <a:latin typeface="Sassoon Primary" pitchFamily="50" charset="0"/>
                        <a:cs typeface="Times New Roman" panose="02020603050405020304" pitchFamily="18" charset="0"/>
                      </a:endParaRPr>
                    </a:p>
                  </a:txBody>
                  <a:tcPr marL="61032" marR="61032" marT="0" marB="0">
                    <a:solidFill>
                      <a:srgbClr val="FF00FF"/>
                    </a:solidFill>
                  </a:tcPr>
                </a:tc>
                <a:tc>
                  <a:txBody>
                    <a:bodyPr/>
                    <a:lstStyle/>
                    <a:p>
                      <a:pPr algn="ctr">
                        <a:spcAft>
                          <a:spcPts val="0"/>
                        </a:spcAft>
                      </a:pPr>
                      <a:r>
                        <a:rPr lang="en-US" sz="1400" dirty="0">
                          <a:effectLst/>
                          <a:latin typeface="Sassoon Primary" pitchFamily="50" charset="0"/>
                          <a:cs typeface="Times New Roman" panose="02020603050405020304" pitchFamily="18" charset="0"/>
                        </a:rPr>
                        <a:t>Summer 2</a:t>
                      </a:r>
                      <a:endParaRPr lang="en-GB" sz="1400" dirty="0">
                        <a:effectLst/>
                        <a:latin typeface="Sassoon Primary" pitchFamily="50" charset="0"/>
                        <a:cs typeface="Times New Roman" panose="02020603050405020304" pitchFamily="18" charset="0"/>
                      </a:endParaRPr>
                    </a:p>
                  </a:txBody>
                  <a:tcPr marL="61032" marR="61032" marT="0" marB="0">
                    <a:solidFill>
                      <a:srgbClr val="7030A0"/>
                    </a:solidFill>
                  </a:tcPr>
                </a:tc>
                <a:extLst>
                  <a:ext uri="{0D108BD9-81ED-4DB2-BD59-A6C34878D82A}">
                    <a16:rowId xmlns:a16="http://schemas.microsoft.com/office/drawing/2014/main" val="3497914279"/>
                  </a:ext>
                </a:extLst>
              </a:tr>
              <a:tr h="1499518">
                <a:tc rowSpan="2">
                  <a:txBody>
                    <a:bodyPr/>
                    <a:lstStyle/>
                    <a:p>
                      <a:pPr marL="71755" marR="71755" algn="ctr">
                        <a:lnSpc>
                          <a:spcPct val="107000"/>
                        </a:lnSpc>
                        <a:spcAft>
                          <a:spcPts val="0"/>
                        </a:spcAft>
                      </a:pPr>
                      <a:r>
                        <a:rPr lang="en-US" sz="1400" dirty="0">
                          <a:effectLst/>
                          <a:latin typeface="Sassoon Primary" pitchFamily="50" charset="0"/>
                        </a:rPr>
                        <a:t>Reception</a:t>
                      </a:r>
                      <a:endParaRPr lang="en-GB" sz="1400" dirty="0">
                        <a:effectLst/>
                        <a:latin typeface="Sassoon Primary" pitchFamily="50" charset="0"/>
                      </a:endParaRPr>
                    </a:p>
                  </a:txBody>
                  <a:tcPr marL="61032" marR="61032" marT="0" marB="0" vert="vert270"/>
                </a:tc>
                <a:tc>
                  <a:txBody>
                    <a:bodyPr/>
                    <a:lstStyle/>
                    <a:p>
                      <a:pPr algn="ctr">
                        <a:lnSpc>
                          <a:spcPct val="115000"/>
                        </a:lnSpc>
                        <a:spcAft>
                          <a:spcPts val="0"/>
                        </a:spcAft>
                      </a:pPr>
                      <a:r>
                        <a:rPr lang="en-US" sz="1000" dirty="0">
                          <a:effectLst/>
                          <a:latin typeface="Sassoon Primary" pitchFamily="50" charset="0"/>
                          <a:ea typeface="Calibri" panose="020F0502020204030204" pitchFamily="34" charset="0"/>
                          <a:cs typeface="Times New Roman" panose="02020603050405020304" pitchFamily="18" charset="0"/>
                        </a:rPr>
                        <a:t>Skills</a:t>
                      </a:r>
                      <a:endParaRPr lang="en-GB" sz="10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remember the words to a range of songs.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give meaning to the marks that are made. </a:t>
                      </a: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use role play to show how ‘People who Help Us’.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design a Rangoli pattern. </a:t>
                      </a:r>
                      <a:r>
                        <a:rPr lang="en-GB" sz="1100">
                          <a:effectLst/>
                          <a:latin typeface="Sassoon Primary" pitchFamily="50" charset="0"/>
                          <a:ea typeface="Calibri" panose="020F0502020204030204" pitchFamily="34" charset="0"/>
                          <a:cs typeface="Arial" panose="020B0604020202020204" pitchFamily="34" charset="0"/>
                        </a:rPr>
                        <a:t> </a:t>
                      </a:r>
                      <a:r>
                        <a:rPr lang="en-GB" sz="900" b="1">
                          <a:effectLst/>
                          <a:latin typeface="Sassoon Primary" pitchFamily="50" charset="0"/>
                          <a:ea typeface="Calibri" panose="020F0502020204030204" pitchFamily="34" charset="0"/>
                          <a:cs typeface="Arial" panose="020B0604020202020204" pitchFamily="34" charset="0"/>
                        </a:rPr>
                        <a:t>(Au2)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solidFill>
                            <a:srgbClr val="000000"/>
                          </a:solidFill>
                          <a:effectLst/>
                          <a:latin typeface="Sassoon Primary" pitchFamily="50" charset="0"/>
                          <a:ea typeface="Calibri" panose="020F0502020204030204" pitchFamily="34" charset="0"/>
                          <a:cs typeface="Arial" panose="020B0604020202020204" pitchFamily="34" charset="0"/>
                        </a:rPr>
                        <a:t>Uses simple tools and techniques competently and appropriately. </a:t>
                      </a:r>
                      <a:r>
                        <a:rPr lang="en-GB" sz="900" b="1">
                          <a:effectLst/>
                          <a:latin typeface="Sassoon Primary" pitchFamily="50" charset="0"/>
                          <a:ea typeface="Calibri" panose="020F0502020204030204" pitchFamily="34" charset="0"/>
                          <a:cs typeface="Arial" panose="020B0604020202020204" pitchFamily="34" charset="0"/>
                        </a:rPr>
                        <a:t>(Au2)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explore and recreate pop art.</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draw a range of plants and fruits. </a:t>
                      </a:r>
                      <a:r>
                        <a:rPr lang="en-GB" sz="900" b="1">
                          <a:effectLst/>
                          <a:latin typeface="Sassoon Primary" pitchFamily="50" charset="0"/>
                          <a:ea typeface="Calibri" panose="020F0502020204030204" pitchFamily="34" charset="0"/>
                          <a:cs typeface="Arial" panose="020B0604020202020204" pitchFamily="34" charset="0"/>
                        </a:rPr>
                        <a:t>(Sp1)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use resources to create own props.</a:t>
                      </a:r>
                      <a:r>
                        <a:rPr lang="en-GB" sz="900" b="1">
                          <a:effectLst/>
                          <a:latin typeface="Sassoon Primary" pitchFamily="50" charset="0"/>
                          <a:ea typeface="Calibri" panose="020F0502020204030204" pitchFamily="34" charset="0"/>
                          <a:cs typeface="Arial" panose="020B0604020202020204" pitchFamily="34" charset="0"/>
                        </a:rPr>
                        <a:t> (Sp1)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solidFill>
                            <a:srgbClr val="000000"/>
                          </a:solidFill>
                          <a:effectLst/>
                          <a:latin typeface="Sassoon Primary" pitchFamily="50" charset="0"/>
                          <a:ea typeface="Calibri" panose="020F0502020204030204" pitchFamily="34" charset="0"/>
                          <a:cs typeface="Arial" panose="020B0604020202020204" pitchFamily="34" charset="0"/>
                        </a:rPr>
                        <a:t>Constructs with a purpose in mind, using a variety of resources.</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solidFill>
                            <a:srgbClr val="000000"/>
                          </a:solidFill>
                          <a:effectLst/>
                          <a:latin typeface="Sassoon Primary" pitchFamily="50" charset="0"/>
                          <a:ea typeface="Calibri" panose="020F0502020204030204" pitchFamily="34" charset="0"/>
                          <a:cs typeface="Arial" panose="020B0604020202020204" pitchFamily="34" charset="0"/>
                        </a:rPr>
                        <a:t> </a:t>
                      </a:r>
                      <a:r>
                        <a:rPr lang="en-GB" sz="900" b="1">
                          <a:effectLst/>
                          <a:latin typeface="Sassoon Primary" pitchFamily="50" charset="0"/>
                          <a:ea typeface="Calibri" panose="020F0502020204030204" pitchFamily="34" charset="0"/>
                          <a:cs typeface="Arial" panose="020B0604020202020204" pitchFamily="34" charset="0"/>
                        </a:rPr>
                        <a:t>(Sp1)</a:t>
                      </a:r>
                      <a:r>
                        <a:rPr lang="en-GB" sz="900">
                          <a:solidFill>
                            <a:srgbClr val="000000"/>
                          </a:solidFill>
                          <a:effectLst/>
                          <a:latin typeface="Sassoon Primary" pitchFamily="50" charset="0"/>
                          <a:ea typeface="Calibri" panose="020F0502020204030204" pitchFamily="34" charset="0"/>
                          <a:cs typeface="Arial" panose="020B0604020202020204" pitchFamily="34" charset="0"/>
                        </a:rPr>
                        <a:t> </a:t>
                      </a: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use a range of resources to create own props to aid role play.</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r>
                        <a:rPr lang="en-GB" sz="900" b="1">
                          <a:effectLst/>
                          <a:latin typeface="Sassoon Primary" pitchFamily="50" charset="0"/>
                          <a:ea typeface="Calibri" panose="020F0502020204030204" pitchFamily="34" charset="0"/>
                          <a:cs typeface="Arial" panose="020B0604020202020204" pitchFamily="34" charset="0"/>
                        </a:rPr>
                        <a:t>(Sp2)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To plan, carry out and evaluate and change where necessary. </a:t>
                      </a:r>
                      <a:r>
                        <a:rPr lang="en-GB" sz="900" b="1">
                          <a:effectLst/>
                          <a:latin typeface="Sassoon Primary" pitchFamily="50" charset="0"/>
                          <a:ea typeface="Calibri" panose="020F0502020204030204" pitchFamily="34" charset="0"/>
                          <a:cs typeface="Arial" panose="020B0604020202020204" pitchFamily="34" charset="0"/>
                        </a:rPr>
                        <a:t>(Sp2)</a:t>
                      </a: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solidFill>
                            <a:srgbClr val="000000"/>
                          </a:solidFill>
                          <a:effectLst/>
                          <a:latin typeface="Sassoon Primary" pitchFamily="50" charset="0"/>
                          <a:ea typeface="Calibri" panose="020F0502020204030204" pitchFamily="34" charset="0"/>
                          <a:cs typeface="Arial" panose="020B0604020202020204" pitchFamily="34" charset="0"/>
                        </a:rPr>
                        <a:t>Manipulates materials to achieve a planned effect. </a:t>
                      </a:r>
                      <a:r>
                        <a:rPr lang="en-GB" sz="900" b="1">
                          <a:effectLst/>
                          <a:latin typeface="Sassoon Primary" pitchFamily="50" charset="0"/>
                          <a:ea typeface="Calibri" panose="020F0502020204030204" pitchFamily="34" charset="0"/>
                          <a:cs typeface="Arial" panose="020B0604020202020204" pitchFamily="34" charset="0"/>
                        </a:rPr>
                        <a:t>(Sp2)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To use what they have learnt about media and materials in an original way and be able to explain their choices.</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r>
                        <a:rPr lang="en-GB" sz="900" b="1">
                          <a:effectLst/>
                          <a:latin typeface="Sassoon Primary" pitchFamily="50" charset="0"/>
                          <a:ea typeface="Calibri" panose="020F0502020204030204" pitchFamily="34" charset="0"/>
                          <a:cs typeface="Arial" panose="020B0604020202020204" pitchFamily="34" charset="0"/>
                        </a:rPr>
                        <a:t>(Su1)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solidFill>
                            <a:srgbClr val="000000"/>
                          </a:solidFill>
                          <a:effectLst/>
                          <a:latin typeface="Sassoon Primary" pitchFamily="50" charset="0"/>
                          <a:ea typeface="Calibri" panose="020F0502020204030204" pitchFamily="34" charset="0"/>
                          <a:cs typeface="Arial" panose="020B0604020202020204" pitchFamily="34" charset="0"/>
                        </a:rPr>
                        <a:t>Selects appropriate resources and adapts work where necessary.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(Su1)</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a:effectLst/>
                          <a:latin typeface="Sassoon Primary" pitchFamily="50" charset="0"/>
                          <a:ea typeface="Calibri" panose="020F0502020204030204" pitchFamily="34" charset="0"/>
                          <a:cs typeface="Arial" panose="020B0604020202020204" pitchFamily="34" charset="0"/>
                        </a:rPr>
                        <a:t>They safely use and explore a variety of materials, tools and techniques, experimenting with colour, design, texture, form and function. </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Sassoon Primary" pitchFamily="50" charset="0"/>
                          <a:ea typeface="Calibri" panose="020F0502020204030204" pitchFamily="34" charset="0"/>
                          <a:cs typeface="Arial" panose="020B0604020202020204" pitchFamily="34" charset="0"/>
                        </a:rPr>
                        <a:t>(Su2)</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1957436"/>
                  </a:ext>
                </a:extLst>
              </a:tr>
              <a:tr h="2037912">
                <a:tc vMerge="1">
                  <a:txBody>
                    <a:bodyPr/>
                    <a:lstStyle/>
                    <a:p>
                      <a:endParaRPr lang="en-GB"/>
                    </a:p>
                  </a:txBody>
                  <a:tcPr/>
                </a:tc>
                <a:tc>
                  <a:txBody>
                    <a:bodyPr/>
                    <a:lstStyle/>
                    <a:p>
                      <a:pPr algn="ctr">
                        <a:lnSpc>
                          <a:spcPct val="115000"/>
                        </a:lnSpc>
                        <a:spcAft>
                          <a:spcPts val="0"/>
                        </a:spcAft>
                      </a:pPr>
                      <a:r>
                        <a:rPr lang="en-US" sz="1100" dirty="0">
                          <a:effectLst/>
                          <a:latin typeface="Sassoon Primary" pitchFamily="50" charset="0"/>
                          <a:ea typeface="Calibri" panose="020F0502020204030204" pitchFamily="34" charset="0"/>
                          <a:cs typeface="Times New Roman" panose="02020603050405020304" pitchFamily="18" charset="0"/>
                        </a:rPr>
                        <a:t>Knowledge</a:t>
                      </a:r>
                      <a:endParaRPr lang="en-GB" sz="1100" dirty="0">
                        <a:effectLst/>
                        <a:latin typeface="Sassoon Primary" pitchFamily="50" charset="0"/>
                        <a:ea typeface="Calibri" panose="020F0502020204030204" pitchFamily="34" charset="0"/>
                        <a:cs typeface="Times New Roman" panose="02020603050405020304" pitchFamily="18" charset="0"/>
                      </a:endParaRPr>
                    </a:p>
                  </a:txBody>
                  <a:tcPr marL="68580" marR="68580" marT="0" marB="0" vert="vert27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learn a range of songs from around the world.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that people from different countries may have different traditions.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safely construct with a purpose and evaluate their designs.</a:t>
                      </a:r>
                      <a:r>
                        <a:rPr lang="en-GB" sz="900" b="1"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learn the names of different tools and techniques that can be used to create Art.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experiment with creating different things and to be able to talk about their uses.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(Au2)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understand that pictures can be created by making observations or by using imagination. </a:t>
                      </a:r>
                      <a:r>
                        <a:rPr lang="en-GB" sz="900" b="1" dirty="0">
                          <a:effectLst/>
                          <a:latin typeface="Sassoon Primary" pitchFamily="50" charset="0"/>
                          <a:ea typeface="Calibri" panose="020F0502020204030204" pitchFamily="34" charset="0"/>
                          <a:cs typeface="Arial" panose="020B0604020202020204" pitchFamily="34" charset="0"/>
                        </a:rPr>
                        <a:t>(Sp1)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use paints, pastels and other resources to create observational drawings.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(Sp1)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safely construct with a purpose and evaluate their designs.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(Sp1)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use a range of props to support and enhance role play.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(Sp2)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identify and select resources and tools to achieve a particular outcome.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(Sp2)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know the different uses and purposes of a range of media and materials.</a:t>
                      </a:r>
                      <a:r>
                        <a:rPr lang="en-GB" sz="900" b="1"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solidFill>
                            <a:srgbClr val="000000"/>
                          </a:solidFill>
                          <a:effectLst/>
                          <a:latin typeface="Sassoon Primary" pitchFamily="50" charset="0"/>
                          <a:ea typeface="Calibri" panose="020F0502020204030204" pitchFamily="34" charset="0"/>
                          <a:cs typeface="Arial" panose="020B0604020202020204" pitchFamily="34" charset="0"/>
                        </a:rPr>
                        <a:t>For children to be able to safely construct with a purpose and evaluate their designs.</a:t>
                      </a:r>
                      <a:r>
                        <a:rPr lang="en-GB" sz="900" b="1"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Sassoon Primary" pitchFamily="50" charset="0"/>
                          <a:ea typeface="Calibri" panose="020F0502020204030204" pitchFamily="34" charset="0"/>
                          <a:cs typeface="Arial" panose="020B0604020202020204" pitchFamily="34" charset="0"/>
                        </a:rPr>
                        <a:t>(Su1)</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To describe ways of safely using and exploring a variety of materials.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r>
                        <a:rPr lang="en-GB" sz="900" b="1" dirty="0">
                          <a:effectLst/>
                          <a:latin typeface="Sassoon Primary" pitchFamily="50" charset="0"/>
                          <a:ea typeface="Calibri" panose="020F0502020204030204" pitchFamily="34" charset="0"/>
                          <a:cs typeface="Arial" panose="020B0604020202020204" pitchFamily="34" charset="0"/>
                        </a:rPr>
                        <a:t>(Su2)</a:t>
                      </a: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dirty="0">
                          <a:solidFill>
                            <a:srgbClr val="000000"/>
                          </a:solidFill>
                          <a:effectLst/>
                          <a:latin typeface="Sassoon Primary" pitchFamily="50" charset="0"/>
                          <a:ea typeface="Calibri" panose="020F0502020204030204" pitchFamily="34" charset="0"/>
                          <a:cs typeface="Arial" panose="020B0604020202020204" pitchFamily="34" charset="0"/>
                        </a:rPr>
                        <a:t>Selects tools and techniques needed to shape, assemble and join materials they are using.</a:t>
                      </a:r>
                      <a:r>
                        <a:rPr lang="en-GB" sz="900" b="1" dirty="0">
                          <a:effectLst/>
                          <a:latin typeface="Sassoon Primary" pitchFamily="50" charset="0"/>
                          <a:ea typeface="Calibri" panose="020F0502020204030204" pitchFamily="34" charset="0"/>
                          <a:cs typeface="Arial" panose="020B0604020202020204" pitchFamily="34" charset="0"/>
                        </a:rPr>
                        <a:t> (Su2)</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970174"/>
                  </a:ext>
                </a:extLst>
              </a:tr>
            </a:tbl>
          </a:graphicData>
        </a:graphic>
      </p:graphicFrame>
      <p:sp>
        <p:nvSpPr>
          <p:cNvPr id="9" name="TextBox 8">
            <a:extLst>
              <a:ext uri="{FF2B5EF4-FFF2-40B4-BE49-F238E27FC236}">
                <a16:creationId xmlns:a16="http://schemas.microsoft.com/office/drawing/2014/main" id="{D9C20E56-5173-4B65-BB5A-83ABD450BA65}"/>
              </a:ext>
            </a:extLst>
          </p:cNvPr>
          <p:cNvSpPr txBox="1"/>
          <p:nvPr/>
        </p:nvSpPr>
        <p:spPr>
          <a:xfrm>
            <a:off x="849451" y="6313055"/>
            <a:ext cx="11011116" cy="518311"/>
          </a:xfrm>
          <a:prstGeom prst="rect">
            <a:avLst/>
          </a:prstGeom>
          <a:noFill/>
        </p:spPr>
        <p:txBody>
          <a:bodyPr wrap="square" rtlCol="0">
            <a:prstTxWarp prst="textPlain">
              <a:avLst/>
            </a:prstTxWarp>
            <a:spAutoFit/>
          </a:bodyPr>
          <a:lstStyle/>
          <a:p>
            <a:r>
              <a:rPr lang="en-US" sz="2000" b="1" dirty="0">
                <a:solidFill>
                  <a:srgbClr val="FF0000"/>
                </a:solidFill>
                <a:effectLst>
                  <a:outerShdw blurRad="50800" dist="38100" dir="2700000" algn="tl" rotWithShape="0">
                    <a:prstClr val="black">
                      <a:alpha val="40000"/>
                    </a:prstClr>
                  </a:outerShdw>
                </a:effectLst>
                <a:latin typeface="Sassoon Primary" pitchFamily="50" charset="0"/>
              </a:rPr>
              <a:t>L</a:t>
            </a:r>
            <a:r>
              <a:rPr lang="en-US" dirty="0">
                <a:solidFill>
                  <a:srgbClr val="FF0000"/>
                </a:solidFill>
                <a:effectLst>
                  <a:outerShdw blurRad="50800" dist="38100" dir="2700000" algn="tl" rotWithShape="0">
                    <a:prstClr val="black">
                      <a:alpha val="40000"/>
                    </a:prstClr>
                  </a:outerShdw>
                </a:effectLst>
                <a:latin typeface="Sassoon Primary" pitchFamily="50" charset="0"/>
              </a:rPr>
              <a:t>anguage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FFC000"/>
                </a:solidFill>
                <a:effectLst>
                  <a:outerShdw blurRad="50800" dist="38100" dir="2700000" algn="tl" rotWithShape="0">
                    <a:prstClr val="black">
                      <a:alpha val="40000"/>
                    </a:prstClr>
                  </a:outerShdw>
                </a:effectLst>
                <a:latin typeface="Sassoon Primary" pitchFamily="50" charset="0"/>
              </a:rPr>
              <a:t>O</a:t>
            </a:r>
            <a:r>
              <a:rPr lang="en-US" dirty="0">
                <a:solidFill>
                  <a:srgbClr val="FFC000"/>
                </a:solidFill>
                <a:effectLst>
                  <a:outerShdw blurRad="50800" dist="38100" dir="2700000" algn="tl" rotWithShape="0">
                    <a:prstClr val="black">
                      <a:alpha val="40000"/>
                    </a:prstClr>
                  </a:outerShdw>
                </a:effectLst>
                <a:latin typeface="Sassoon Primary" pitchFamily="50" charset="0"/>
              </a:rPr>
              <a:t>pportunity</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92D050"/>
                </a:solidFill>
                <a:effectLst>
                  <a:outerShdw blurRad="50800" dist="38100" dir="2700000" algn="tl" rotWithShape="0">
                    <a:prstClr val="black">
                      <a:alpha val="40000"/>
                    </a:prstClr>
                  </a:outerShdw>
                </a:effectLst>
                <a:latin typeface="Sassoon Primary" pitchFamily="50" charset="0"/>
              </a:rPr>
              <a:t>V</a:t>
            </a:r>
            <a:r>
              <a:rPr lang="en-US" dirty="0">
                <a:solidFill>
                  <a:srgbClr val="92D050"/>
                </a:solidFill>
                <a:effectLst>
                  <a:outerShdw blurRad="50800" dist="38100" dir="2700000" algn="tl" rotWithShape="0">
                    <a:prstClr val="black">
                      <a:alpha val="40000"/>
                    </a:prstClr>
                  </a:outerShdw>
                </a:effectLst>
                <a:latin typeface="Sassoon Primary" pitchFamily="50" charset="0"/>
              </a:rPr>
              <a:t>alues</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00B0F0"/>
                </a:solidFill>
                <a:effectLst>
                  <a:outerShdw blurRad="50800" dist="38100" dir="2700000" algn="tl" rotWithShape="0">
                    <a:prstClr val="black">
                      <a:alpha val="40000"/>
                    </a:prstClr>
                  </a:outerShdw>
                </a:effectLst>
                <a:latin typeface="Sassoon Primary" pitchFamily="50" charset="0"/>
              </a:rPr>
              <a:t>E</a:t>
            </a:r>
            <a:r>
              <a:rPr lang="en-US" dirty="0">
                <a:solidFill>
                  <a:srgbClr val="00B0F0"/>
                </a:solidFill>
                <a:effectLst>
                  <a:outerShdw blurRad="50800" dist="38100" dir="2700000" algn="tl" rotWithShape="0">
                    <a:prstClr val="black">
                      <a:alpha val="40000"/>
                    </a:prstClr>
                  </a:outerShdw>
                </a:effectLst>
                <a:latin typeface="Sassoon Primary" pitchFamily="50" charset="0"/>
              </a:rPr>
              <a:t>xcellence</a:t>
            </a:r>
            <a:r>
              <a:rPr lang="en-US" dirty="0">
                <a:effectLst>
                  <a:outerShdw blurRad="50800" dist="38100" dir="2700000" algn="tl" rotWithShape="0">
                    <a:prstClr val="black">
                      <a:alpha val="40000"/>
                    </a:prstClr>
                  </a:outerShdw>
                </a:effectLst>
                <a:latin typeface="Sassoon Primary" pitchFamily="50" charset="0"/>
              </a:rPr>
              <a:t> </a:t>
            </a:r>
            <a:r>
              <a:rPr lang="en-US" sz="2000" b="1" dirty="0">
                <a:solidFill>
                  <a:srgbClr val="7030A0"/>
                </a:solidFill>
                <a:effectLst>
                  <a:outerShdw blurRad="50800" dist="38100" dir="2700000" algn="tl" rotWithShape="0">
                    <a:prstClr val="black">
                      <a:alpha val="40000"/>
                    </a:prstClr>
                  </a:outerShdw>
                </a:effectLst>
                <a:latin typeface="Sassoon Primary" pitchFamily="50" charset="0"/>
              </a:rPr>
              <a:t>D</a:t>
            </a:r>
            <a:r>
              <a:rPr lang="en-US" dirty="0">
                <a:solidFill>
                  <a:srgbClr val="7030A0"/>
                </a:solidFill>
                <a:effectLst>
                  <a:outerShdw blurRad="50800" dist="38100" dir="2700000" algn="tl" rotWithShape="0">
                    <a:prstClr val="black">
                      <a:alpha val="40000"/>
                    </a:prstClr>
                  </a:outerShdw>
                </a:effectLst>
                <a:latin typeface="Sassoon Primary" pitchFamily="50" charset="0"/>
              </a:rPr>
              <a:t>iversity</a:t>
            </a:r>
            <a:endParaRPr lang="en-GB" dirty="0">
              <a:solidFill>
                <a:srgbClr val="7030A0"/>
              </a:solidFill>
              <a:effectLst>
                <a:outerShdw blurRad="50800" dist="38100" dir="2700000" algn="tl" rotWithShape="0">
                  <a:prstClr val="black">
                    <a:alpha val="40000"/>
                  </a:prstClr>
                </a:outerShdw>
              </a:effectLst>
              <a:latin typeface="Sassoon Primary" pitchFamily="50" charset="0"/>
            </a:endParaRPr>
          </a:p>
        </p:txBody>
      </p:sp>
      <p:pic>
        <p:nvPicPr>
          <p:cNvPr id="4" name="Picture 3" descr="https://attachments.office.net/owa/leah.henson%40phoenix.notts.sch.uk/service.svc/s/GetAttachmentThumbnail?id=AAMkAGM4YWFhYzQyLTEzMmMtNDQ4Mi05OTZjLWRkZWUyNTFhY2Y2NQBGAAAAAADQ%2Bzkokm4TToXWo0zl05CcBwAgw68sEuLUT74puUPEjfolAAAAAAEMAAAgw68sEuLUT74puUPEjfolAAP6InhIAAABEgAQAO7bT33Z1ptOhy8XNc78ytc%3D&amp;thumbnailType=2&amp;token=eyJhbGciOiJSUzI1NiIsImtpZCI6IjczRkI5QkJFRjYzNjc4RDRGN0U4NEI0NDBCQUJCMTJBMzM5RDlGOTgiLCJ0eXAiOiJKV1QiLCJ4NXQiOiJjX3VidnZZMmVOVDM2RXRFQzZ1eEtqT2RuNWcifQ.eyJvcmlnaW4iOiJodHRwczovL291dGxvb2sub2ZmaWNlLmNvbSIsInVjIjoiZTUzZjlkMzQzMmVhNGU1NDk3N2M2ZmNhM2RlODU5M2EiLCJzaWduaW5fc3RhdGUiOiJbXCJrbXNpXCJdIiwidmVyIjoiRXhjaGFuZ2UuQ2FsbGJhY2suVjEiLCJhcHBjdHhzZW5kZXIiOiJPd2FEb3dubG9hZEAyODY1YmQ4ZC02OTAwLTQzMmYtOWRkOS1mMTNlNmRkYzZhZTAiLCJpc3NyaW5nIjoiV1ciLCJhcHBjdHgiOiJ7XCJtc2V4Y2hwcm90XCI6XCJvd2FcIixcInB1aWRcIjpcIjExNTM4MDExMTUyNjMxNzg3NDBcIixcInNjb3BlXCI6XCJPd2FEb3dubG9hZFwiLFwib2lkXCI6XCI4NWMyNjNhOC1lNjkzLTQ3NDItOWNmOS02ZmExOWQwMmI5NjBcIixcInByaW1hcnlzaWRcIjpcIlMtMS01LTIxLTI1MzQ1NjI4NS01ODI2NTkzMDgtMjkwNTEzOTY5OC03ODI2MjY2XCJ9IiwibmJmIjoxNjk2NTA5NTg4LCJleHAiOjE2OTY1MTAxODgsImlzcyI6IjAwMDAwMDAyLTAwMDAtMGZmMS1jZTAwLTAwMDAwMDAwMDAwMEAyODY1YmQ4ZC02OTAwLTQzMmYtOWRkOS1mMTNlNmRkYzZhZTAiLCJhdWQiOiIwMDAwMDAwMi0wMDAwLTBmZjEtY2UwMC0wMDAwMDAwMDAwMDAvYXR0YWNobWVudHMub2ZmaWNlLm5ldEAyODY1YmQ4ZC02OTAwLTQzMmYtOWRkOS1mMTNlNmRkYzZhZTAiLCJoYXBwIjoib3dhIn0.nlM1xib4i3vXuLkrFgCmii4LEAzYrTpBJHTJKuOsORo9zXD9ysdAf1DModPAlolk9DEmh2xwdtvu_lkCT3Ymwba4hOzyECWvejml37qgt05cxTPog3PafklgiMrlAaCKT2vt4fJpoUxP-0JkuDOFity4mZXTi_098hNg4VgBrfVdHSoM0nURjBOZDLUkMuqlOGAQOJ7Q7l89uNGC2EUviWre5SPO7AyDeWBhTJ58WodncaA_Tu_29DsUg5GJLmyQkW9vk2BCsIAkLdZyqykMQ106xnXacQM-3B_cxZWQ2wQkxR7ViCa-Z4T3u4OzGhBkGo7rZ5I2cIXIoZpSMMSmOg&amp;X-OWA-CANARY=wlsUCCHMjUuApogPFnJLRZDBKrGgxdsYGzOllkPHfjWcgMDi2_h6azoYL8454LiZHc6DGXWoHl8.&amp;owa=outlook.office.com&amp;scriptVer=20230922005.18&amp;animation=true">
            <a:extLst>
              <a:ext uri="{FF2B5EF4-FFF2-40B4-BE49-F238E27FC236}">
                <a16:creationId xmlns:a16="http://schemas.microsoft.com/office/drawing/2014/main" id="{DA10EA3E-588C-4924-8319-A6F64321ACFF}"/>
              </a:ext>
            </a:extLst>
          </p:cNvPr>
          <p:cNvPicPr/>
          <p:nvPr/>
        </p:nvPicPr>
        <p:blipFill rotWithShape="1">
          <a:blip r:embed="rId2">
            <a:extLst>
              <a:ext uri="{BEBA8EAE-BF5A-486C-A8C5-ECC9F3942E4B}">
                <a14:imgProps xmlns:a14="http://schemas.microsoft.com/office/drawing/2010/main">
                  <a14:imgLayer r:embed="rId3">
                    <a14:imgEffect>
                      <a14:backgroundRemoval t="10000" b="99000" l="10000" r="91000">
                        <a14:foregroundMark x1="58813" y1="80600" x2="56750" y2="81500"/>
                        <a14:foregroundMark x1="69313" y1="88900" x2="67500" y2="94800"/>
                        <a14:foregroundMark x1="78563" y1="99000" x2="77125" y2="91700"/>
                        <a14:foregroundMark x1="74000" y1="59800" x2="73875" y2="58400"/>
                        <a14:foregroundMark x1="91000" y1="48900" x2="88938" y2="42500"/>
                        <a14:foregroundMark x1="62063" y1="36400" x2="63688" y2="41800"/>
                        <a14:foregroundMark x1="53000" y1="40300" x2="50938" y2="54000"/>
                        <a14:foregroundMark x1="50313" y1="52500" x2="53375" y2="39700"/>
                        <a14:foregroundMark x1="53375" y1="39700" x2="53500" y2="39400"/>
                        <a14:foregroundMark x1="51063" y1="43400" x2="55563" y2="38800"/>
                        <a14:foregroundMark x1="52063" y1="40400" x2="55813" y2="36200"/>
                        <a14:foregroundMark x1="52188" y1="39800" x2="51750" y2="47300"/>
                        <a14:backgroundMark x1="61187" y1="14900" x2="32625" y2="51100"/>
                        <a14:backgroundMark x1="38438" y1="60700" x2="44375" y2="42800"/>
                        <a14:backgroundMark x1="44375" y1="42800" x2="31063" y2="43300"/>
                        <a14:backgroundMark x1="31063" y1="43300" x2="24938" y2="53100"/>
                        <a14:backgroundMark x1="24938" y1="53100" x2="23500" y2="68700"/>
                        <a14:backgroundMark x1="23500" y1="68700" x2="32188" y2="75500"/>
                        <a14:backgroundMark x1="32188" y1="75500" x2="37375" y2="70000"/>
                        <a14:backgroundMark x1="75750" y1="64100" x2="87625" y2="66200"/>
                        <a14:backgroundMark x1="73125" y1="65500" x2="74750" y2="70000"/>
                        <a14:backgroundMark x1="86313" y1="50700" x2="87250" y2="53800"/>
                        <a14:backgroundMark x1="83625" y1="53000" x2="83875" y2="57100"/>
                      </a14:backgroundRemoval>
                    </a14:imgEffect>
                  </a14:imgLayer>
                </a14:imgProps>
              </a:ext>
              <a:ext uri="{28A0092B-C50C-407E-A947-70E740481C1C}">
                <a14:useLocalDpi xmlns:a14="http://schemas.microsoft.com/office/drawing/2010/main" val="0"/>
              </a:ext>
            </a:extLst>
          </a:blip>
          <a:srcRect l="48680" t="18168" r="6218"/>
          <a:stretch/>
        </p:blipFill>
        <p:spPr bwMode="auto">
          <a:xfrm>
            <a:off x="10570193" y="-133549"/>
            <a:ext cx="1657319" cy="1669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2724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01F739E7CAEC4BA2C6FB4E9B61865C" ma:contentTypeVersion="18" ma:contentTypeDescription="Create a new document." ma:contentTypeScope="" ma:versionID="caf30be5ad08484ae4a8f62a83438002">
  <xsd:schema xmlns:xsd="http://www.w3.org/2001/XMLSchema" xmlns:xs="http://www.w3.org/2001/XMLSchema" xmlns:p="http://schemas.microsoft.com/office/2006/metadata/properties" xmlns:ns2="6c284f0e-52f3-4812-a3a9-17cd8c57fa48" xmlns:ns3="ba0e0e32-19e5-473c-bb98-7ed0013310cd" targetNamespace="http://schemas.microsoft.com/office/2006/metadata/properties" ma:root="true" ma:fieldsID="9c2f2c412ac264e6a82e067d5dcc427d" ns2:_="" ns3:_="">
    <xsd:import namespace="6c284f0e-52f3-4812-a3a9-17cd8c57fa48"/>
    <xsd:import namespace="ba0e0e32-19e5-473c-bb98-7ed0013310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284f0e-52f3-4812-a3a9-17cd8c57fa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f21560b-b1b2-4669-9615-6c7b2eb866a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a0e0e32-19e5-473c-bb98-7ed0013310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ad42d39-d93b-44ff-b00e-57e2574de032}" ma:internalName="TaxCatchAll" ma:showField="CatchAllData" ma:web="ba0e0e32-19e5-473c-bb98-7ed0013310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ba0e0e32-19e5-473c-bb98-7ed0013310cd" xsi:nil="true"/>
    <lcf76f155ced4ddcb4097134ff3c332f xmlns="6c284f0e-52f3-4812-a3a9-17cd8c57fa4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1DC1E0-F42B-4E7D-9AB1-F29F5A2A58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284f0e-52f3-4812-a3a9-17cd8c57fa48"/>
    <ds:schemaRef ds:uri="ba0e0e32-19e5-473c-bb98-7ed0013310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4435C7-4981-4492-8293-3CD4F0DBEF52}">
  <ds:schemaRefs>
    <ds:schemaRef ds:uri="6c284f0e-52f3-4812-a3a9-17cd8c57fa48"/>
    <ds:schemaRef ds:uri="http://schemas.microsoft.com/office/2006/documentManagement/types"/>
    <ds:schemaRef ds:uri="http://schemas.openxmlformats.org/package/2006/metadata/core-properties"/>
    <ds:schemaRef ds:uri="http://purl.org/dc/elements/1.1/"/>
    <ds:schemaRef ds:uri="http://purl.org/dc/dcmitype/"/>
    <ds:schemaRef ds:uri="ba0e0e32-19e5-473c-bb98-7ed0013310cd"/>
    <ds:schemaRef ds:uri="http://purl.org/dc/terms/"/>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672E3DB9-B9B4-4EAE-B8E6-87DDD219637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2222</TotalTime>
  <Words>16185</Words>
  <Application>Microsoft Office PowerPoint</Application>
  <PresentationFormat>Widescreen</PresentationFormat>
  <Paragraphs>2109</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Phoenix Infant and Nursery School  Literacy Curriculum</vt:lpstr>
      <vt:lpstr>Phoenix Infant and Nursery School  EYFS Curriculum - Literacy</vt:lpstr>
      <vt:lpstr>Phoenix Infant and Nursery School  EYFS Curriculum - Literacy</vt:lpstr>
      <vt:lpstr>Phoenix Infant and Nursery School  Maths Curriculum</vt:lpstr>
      <vt:lpstr>Phoenix Infant and Nursery School  EYFS Curriculum - Maths</vt:lpstr>
      <vt:lpstr>Phoenix Infant and Nursery School  EYFS Curriculum - Maths</vt:lpstr>
      <vt:lpstr>Phoenix Infant and Nursery School  Physical Development Curriculum</vt:lpstr>
      <vt:lpstr>Phoenix Infant and Nursery School  EYFS Curriculum – Physical Development</vt:lpstr>
      <vt:lpstr>Phoenix Infant and Nursery School  EYFS Curriculum – Physical Development</vt:lpstr>
      <vt:lpstr>Phoenix Infant and Nursery School  Communication and Language Curriculum</vt:lpstr>
      <vt:lpstr>Phoenix Infant and Nursery School  EYFS Curriculum – C&amp;L</vt:lpstr>
      <vt:lpstr>Phoenix Infant and Nursery School  EYFS Curriculum – C&amp;L</vt:lpstr>
      <vt:lpstr>Phoenix Infant and Nursery School  PSED Curriculum</vt:lpstr>
      <vt:lpstr>Phoenix Infant and Nursery School  EYFS Curriculum – PSED</vt:lpstr>
      <vt:lpstr>Phoenix Infant and Nursery School  EYFS Curriculum – PSED</vt:lpstr>
      <vt:lpstr>Phoenix Infant and Nursery School  UtW Curriculum</vt:lpstr>
      <vt:lpstr>Phoenix Infant and Nursery School  EYFS Curriculum – UtW</vt:lpstr>
      <vt:lpstr>Phoenix Infant and Nursery School  EYFS Curriculum – UtW</vt:lpstr>
      <vt:lpstr>Phoenix Infant and Nursery School  EA&amp;D Curriculum</vt:lpstr>
      <vt:lpstr>Phoenix Infant and Nursery School  EYFS Curriculum – EA&amp;D</vt:lpstr>
      <vt:lpstr>Phoenix Infant and Nursery School  EYFS Curriculum – EA&amp;D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Leah Henson</dc:creator>
  <cp:lastModifiedBy>Leah Henson</cp:lastModifiedBy>
  <cp:revision>59</cp:revision>
  <cp:lastPrinted>2024-03-01T12:22:07Z</cp:lastPrinted>
  <dcterms:created xsi:type="dcterms:W3CDTF">2023-10-05T12:58:44Z</dcterms:created>
  <dcterms:modified xsi:type="dcterms:W3CDTF">2024-12-11T09:34:38Z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0x0101002701F739E7CAEC4BA2C6FB4E9B61865C</vt:lpwstr>
  </property>
  <property fmtid="{D5CDD505-2E9C-101B-9397-08002B2CF9AE}" pid="3" name="MediaServiceImageTags">
    <vt:lpwstr/>
  </property>
</Properties>
</file>